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4" r:id="rId8"/>
    <p:sldId id="265" r:id="rId9"/>
    <p:sldId id="263" r:id="rId10"/>
    <p:sldId id="267" r:id="rId11"/>
    <p:sldId id="268" r:id="rId12"/>
    <p:sldId id="270" r:id="rId13"/>
    <p:sldId id="273" r:id="rId14"/>
    <p:sldId id="271" r:id="rId15"/>
    <p:sldId id="269" r:id="rId16"/>
    <p:sldId id="272" r:id="rId17"/>
    <p:sldId id="266" r:id="rId18"/>
  </p:sldIdLst>
  <p:sldSz cx="12192000" cy="6858000"/>
  <p:notesSz cx="6735763" cy="9866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CC33"/>
    <a:srgbClr val="99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0" d="100"/>
          <a:sy n="60" d="100"/>
        </p:scale>
        <p:origin x="840"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C99E2-FC7B-DBE8-9483-2310F65922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B44B1C2-EAC8-FBD8-542B-70B3D536A19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C7EC5BE-1C26-F475-033B-98F0F0CBDF1A}"/>
              </a:ext>
            </a:extLst>
          </p:cNvPr>
          <p:cNvSpPr>
            <a:spLocks noGrp="1"/>
          </p:cNvSpPr>
          <p:nvPr>
            <p:ph type="dt" sz="half" idx="10"/>
          </p:nvPr>
        </p:nvSpPr>
        <p:spPr/>
        <p:txBody>
          <a:bodyPr/>
          <a:lstStyle/>
          <a:p>
            <a:fld id="{1467D055-E25B-457F-B592-22052FC1F6D5}" type="datetimeFigureOut">
              <a:rPr lang="en-GB" smtClean="0"/>
              <a:t>24/02/2024</a:t>
            </a:fld>
            <a:endParaRPr lang="en-GB"/>
          </a:p>
        </p:txBody>
      </p:sp>
      <p:sp>
        <p:nvSpPr>
          <p:cNvPr id="5" name="Footer Placeholder 4">
            <a:extLst>
              <a:ext uri="{FF2B5EF4-FFF2-40B4-BE49-F238E27FC236}">
                <a16:creationId xmlns:a16="http://schemas.microsoft.com/office/drawing/2014/main" id="{AD4FAB4F-18A5-4140-6E0E-E011580585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3EB6784-407D-037B-B0C8-84D9BDD7A6EF}"/>
              </a:ext>
            </a:extLst>
          </p:cNvPr>
          <p:cNvSpPr>
            <a:spLocks noGrp="1"/>
          </p:cNvSpPr>
          <p:nvPr>
            <p:ph type="sldNum" sz="quarter" idx="12"/>
          </p:nvPr>
        </p:nvSpPr>
        <p:spPr/>
        <p:txBody>
          <a:bodyPr/>
          <a:lstStyle/>
          <a:p>
            <a:fld id="{970241C5-CDC0-49E5-8FDA-AAA688D29DBA}" type="slidenum">
              <a:rPr lang="en-GB" smtClean="0"/>
              <a:t>‹#›</a:t>
            </a:fld>
            <a:endParaRPr lang="en-GB"/>
          </a:p>
        </p:txBody>
      </p:sp>
    </p:spTree>
    <p:extLst>
      <p:ext uri="{BB962C8B-B14F-4D97-AF65-F5344CB8AC3E}">
        <p14:creationId xmlns:p14="http://schemas.microsoft.com/office/powerpoint/2010/main" val="41159511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0743E8-1343-B748-2FEB-8BBA036BEFE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4ACE882-16FD-47F3-39FA-98D0EA59B6D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92C043-B6E5-F0F6-D735-0DC234CCDE34}"/>
              </a:ext>
            </a:extLst>
          </p:cNvPr>
          <p:cNvSpPr>
            <a:spLocks noGrp="1"/>
          </p:cNvSpPr>
          <p:nvPr>
            <p:ph type="dt" sz="half" idx="10"/>
          </p:nvPr>
        </p:nvSpPr>
        <p:spPr/>
        <p:txBody>
          <a:bodyPr/>
          <a:lstStyle/>
          <a:p>
            <a:fld id="{1467D055-E25B-457F-B592-22052FC1F6D5}" type="datetimeFigureOut">
              <a:rPr lang="en-GB" smtClean="0"/>
              <a:t>24/02/2024</a:t>
            </a:fld>
            <a:endParaRPr lang="en-GB"/>
          </a:p>
        </p:txBody>
      </p:sp>
      <p:sp>
        <p:nvSpPr>
          <p:cNvPr id="5" name="Footer Placeholder 4">
            <a:extLst>
              <a:ext uri="{FF2B5EF4-FFF2-40B4-BE49-F238E27FC236}">
                <a16:creationId xmlns:a16="http://schemas.microsoft.com/office/drawing/2014/main" id="{0ED71220-BADD-59EF-F8DB-3D509DA43EE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9E4AFDA-02D7-AB06-A6CC-B96F14CBEBB3}"/>
              </a:ext>
            </a:extLst>
          </p:cNvPr>
          <p:cNvSpPr>
            <a:spLocks noGrp="1"/>
          </p:cNvSpPr>
          <p:nvPr>
            <p:ph type="sldNum" sz="quarter" idx="12"/>
          </p:nvPr>
        </p:nvSpPr>
        <p:spPr/>
        <p:txBody>
          <a:bodyPr/>
          <a:lstStyle/>
          <a:p>
            <a:fld id="{970241C5-CDC0-49E5-8FDA-AAA688D29DBA}" type="slidenum">
              <a:rPr lang="en-GB" smtClean="0"/>
              <a:t>‹#›</a:t>
            </a:fld>
            <a:endParaRPr lang="en-GB"/>
          </a:p>
        </p:txBody>
      </p:sp>
    </p:spTree>
    <p:extLst>
      <p:ext uri="{BB962C8B-B14F-4D97-AF65-F5344CB8AC3E}">
        <p14:creationId xmlns:p14="http://schemas.microsoft.com/office/powerpoint/2010/main" val="25254494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7DDDC6-9A32-3A14-7904-A9F41DD5F6A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8A4416F-5982-BF67-0BF0-E93F028110E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CA5C883-6F08-574E-8268-1C8552E066C6}"/>
              </a:ext>
            </a:extLst>
          </p:cNvPr>
          <p:cNvSpPr>
            <a:spLocks noGrp="1"/>
          </p:cNvSpPr>
          <p:nvPr>
            <p:ph type="dt" sz="half" idx="10"/>
          </p:nvPr>
        </p:nvSpPr>
        <p:spPr/>
        <p:txBody>
          <a:bodyPr/>
          <a:lstStyle/>
          <a:p>
            <a:fld id="{1467D055-E25B-457F-B592-22052FC1F6D5}" type="datetimeFigureOut">
              <a:rPr lang="en-GB" smtClean="0"/>
              <a:t>24/02/2024</a:t>
            </a:fld>
            <a:endParaRPr lang="en-GB"/>
          </a:p>
        </p:txBody>
      </p:sp>
      <p:sp>
        <p:nvSpPr>
          <p:cNvPr id="5" name="Footer Placeholder 4">
            <a:extLst>
              <a:ext uri="{FF2B5EF4-FFF2-40B4-BE49-F238E27FC236}">
                <a16:creationId xmlns:a16="http://schemas.microsoft.com/office/drawing/2014/main" id="{91F8D9F8-E14E-2566-65A9-8BC703EFAE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5D16E34-FA12-BDC9-95BC-DF7E94822B16}"/>
              </a:ext>
            </a:extLst>
          </p:cNvPr>
          <p:cNvSpPr>
            <a:spLocks noGrp="1"/>
          </p:cNvSpPr>
          <p:nvPr>
            <p:ph type="sldNum" sz="quarter" idx="12"/>
          </p:nvPr>
        </p:nvSpPr>
        <p:spPr/>
        <p:txBody>
          <a:bodyPr/>
          <a:lstStyle/>
          <a:p>
            <a:fld id="{970241C5-CDC0-49E5-8FDA-AAA688D29DBA}" type="slidenum">
              <a:rPr lang="en-GB" smtClean="0"/>
              <a:t>‹#›</a:t>
            </a:fld>
            <a:endParaRPr lang="en-GB"/>
          </a:p>
        </p:txBody>
      </p:sp>
    </p:spTree>
    <p:extLst>
      <p:ext uri="{BB962C8B-B14F-4D97-AF65-F5344CB8AC3E}">
        <p14:creationId xmlns:p14="http://schemas.microsoft.com/office/powerpoint/2010/main" val="30029840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2EADC3-E442-B9BC-F24B-D576E74825C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E4FF81D-C699-4ECE-B0EC-158D932A5B5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9D6496A-164F-7026-08F9-2DAF760C891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42D8897-F545-0971-50E2-C981F6A13153}"/>
              </a:ext>
            </a:extLst>
          </p:cNvPr>
          <p:cNvSpPr>
            <a:spLocks noGrp="1"/>
          </p:cNvSpPr>
          <p:nvPr>
            <p:ph type="dt" sz="half" idx="10"/>
          </p:nvPr>
        </p:nvSpPr>
        <p:spPr/>
        <p:txBody>
          <a:bodyPr/>
          <a:lstStyle/>
          <a:p>
            <a:fld id="{1467D055-E25B-457F-B592-22052FC1F6D5}" type="datetimeFigureOut">
              <a:rPr lang="en-GB" smtClean="0"/>
              <a:t>24/02/2024</a:t>
            </a:fld>
            <a:endParaRPr lang="en-GB"/>
          </a:p>
        </p:txBody>
      </p:sp>
      <p:sp>
        <p:nvSpPr>
          <p:cNvPr id="6" name="Footer Placeholder 5">
            <a:extLst>
              <a:ext uri="{FF2B5EF4-FFF2-40B4-BE49-F238E27FC236}">
                <a16:creationId xmlns:a16="http://schemas.microsoft.com/office/drawing/2014/main" id="{030304EE-DE78-78A6-BA83-90F80F77EBD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4E685D1-AF88-7CDE-7F77-8F10B154D287}"/>
              </a:ext>
            </a:extLst>
          </p:cNvPr>
          <p:cNvSpPr>
            <a:spLocks noGrp="1"/>
          </p:cNvSpPr>
          <p:nvPr>
            <p:ph type="sldNum" sz="quarter" idx="12"/>
          </p:nvPr>
        </p:nvSpPr>
        <p:spPr/>
        <p:txBody>
          <a:bodyPr/>
          <a:lstStyle/>
          <a:p>
            <a:fld id="{970241C5-CDC0-49E5-8FDA-AAA688D29DBA}" type="slidenum">
              <a:rPr lang="en-GB" smtClean="0"/>
              <a:t>‹#›</a:t>
            </a:fld>
            <a:endParaRPr lang="en-GB"/>
          </a:p>
        </p:txBody>
      </p:sp>
    </p:spTree>
    <p:extLst>
      <p:ext uri="{BB962C8B-B14F-4D97-AF65-F5344CB8AC3E}">
        <p14:creationId xmlns:p14="http://schemas.microsoft.com/office/powerpoint/2010/main" val="25102314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3E2987-DF16-C814-6725-D6B952B676D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00E5918-97AA-7EE1-58B5-4EB84B7A33A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4F218-B1CB-D5F3-A0E9-FDD9D3F832C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EE80F4E-8A1C-15E8-094F-F14A15932C8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FCC6946-ED7E-D655-582C-1E1444492C7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269AA20-7F75-69B5-7F7F-8EF18F7D30CE}"/>
              </a:ext>
            </a:extLst>
          </p:cNvPr>
          <p:cNvSpPr>
            <a:spLocks noGrp="1"/>
          </p:cNvSpPr>
          <p:nvPr>
            <p:ph type="dt" sz="half" idx="10"/>
          </p:nvPr>
        </p:nvSpPr>
        <p:spPr/>
        <p:txBody>
          <a:bodyPr/>
          <a:lstStyle/>
          <a:p>
            <a:fld id="{1467D055-E25B-457F-B592-22052FC1F6D5}" type="datetimeFigureOut">
              <a:rPr lang="en-GB" smtClean="0"/>
              <a:t>24/02/2024</a:t>
            </a:fld>
            <a:endParaRPr lang="en-GB"/>
          </a:p>
        </p:txBody>
      </p:sp>
      <p:sp>
        <p:nvSpPr>
          <p:cNvPr id="8" name="Footer Placeholder 7">
            <a:extLst>
              <a:ext uri="{FF2B5EF4-FFF2-40B4-BE49-F238E27FC236}">
                <a16:creationId xmlns:a16="http://schemas.microsoft.com/office/drawing/2014/main" id="{70DFDB1E-2399-FA44-07B3-6187583064C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C2972C2-C874-B10F-F52A-246FC6838791}"/>
              </a:ext>
            </a:extLst>
          </p:cNvPr>
          <p:cNvSpPr>
            <a:spLocks noGrp="1"/>
          </p:cNvSpPr>
          <p:nvPr>
            <p:ph type="sldNum" sz="quarter" idx="12"/>
          </p:nvPr>
        </p:nvSpPr>
        <p:spPr/>
        <p:txBody>
          <a:bodyPr/>
          <a:lstStyle/>
          <a:p>
            <a:fld id="{970241C5-CDC0-49E5-8FDA-AAA688D29DBA}" type="slidenum">
              <a:rPr lang="en-GB" smtClean="0"/>
              <a:t>‹#›</a:t>
            </a:fld>
            <a:endParaRPr lang="en-GB"/>
          </a:p>
        </p:txBody>
      </p:sp>
    </p:spTree>
    <p:extLst>
      <p:ext uri="{BB962C8B-B14F-4D97-AF65-F5344CB8AC3E}">
        <p14:creationId xmlns:p14="http://schemas.microsoft.com/office/powerpoint/2010/main" val="34388546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8AFFED-C037-7C3F-9CCC-C98BB5548C4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0EAE8CB-2AFF-F56B-9464-4F737EF965BF}"/>
              </a:ext>
            </a:extLst>
          </p:cNvPr>
          <p:cNvSpPr>
            <a:spLocks noGrp="1"/>
          </p:cNvSpPr>
          <p:nvPr>
            <p:ph type="dt" sz="half" idx="10"/>
          </p:nvPr>
        </p:nvSpPr>
        <p:spPr/>
        <p:txBody>
          <a:bodyPr/>
          <a:lstStyle/>
          <a:p>
            <a:fld id="{1467D055-E25B-457F-B592-22052FC1F6D5}" type="datetimeFigureOut">
              <a:rPr lang="en-GB" smtClean="0"/>
              <a:t>24/02/2024</a:t>
            </a:fld>
            <a:endParaRPr lang="en-GB"/>
          </a:p>
        </p:txBody>
      </p:sp>
      <p:sp>
        <p:nvSpPr>
          <p:cNvPr id="4" name="Footer Placeholder 3">
            <a:extLst>
              <a:ext uri="{FF2B5EF4-FFF2-40B4-BE49-F238E27FC236}">
                <a16:creationId xmlns:a16="http://schemas.microsoft.com/office/drawing/2014/main" id="{64216D86-D5BA-D31B-ED70-561845C169D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7E94D98-2D88-B078-A384-B92A7D4904C0}"/>
              </a:ext>
            </a:extLst>
          </p:cNvPr>
          <p:cNvSpPr>
            <a:spLocks noGrp="1"/>
          </p:cNvSpPr>
          <p:nvPr>
            <p:ph type="sldNum" sz="quarter" idx="12"/>
          </p:nvPr>
        </p:nvSpPr>
        <p:spPr/>
        <p:txBody>
          <a:bodyPr/>
          <a:lstStyle/>
          <a:p>
            <a:fld id="{970241C5-CDC0-49E5-8FDA-AAA688D29DBA}" type="slidenum">
              <a:rPr lang="en-GB" smtClean="0"/>
              <a:t>‹#›</a:t>
            </a:fld>
            <a:endParaRPr lang="en-GB"/>
          </a:p>
        </p:txBody>
      </p:sp>
    </p:spTree>
    <p:extLst>
      <p:ext uri="{BB962C8B-B14F-4D97-AF65-F5344CB8AC3E}">
        <p14:creationId xmlns:p14="http://schemas.microsoft.com/office/powerpoint/2010/main" val="42383551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9EB5138-5120-44A8-21EA-D0FA543B5E66}"/>
              </a:ext>
            </a:extLst>
          </p:cNvPr>
          <p:cNvSpPr>
            <a:spLocks noGrp="1"/>
          </p:cNvSpPr>
          <p:nvPr>
            <p:ph type="dt" sz="half" idx="10"/>
          </p:nvPr>
        </p:nvSpPr>
        <p:spPr/>
        <p:txBody>
          <a:bodyPr/>
          <a:lstStyle/>
          <a:p>
            <a:fld id="{1467D055-E25B-457F-B592-22052FC1F6D5}" type="datetimeFigureOut">
              <a:rPr lang="en-GB" smtClean="0"/>
              <a:t>24/02/2024</a:t>
            </a:fld>
            <a:endParaRPr lang="en-GB"/>
          </a:p>
        </p:txBody>
      </p:sp>
      <p:sp>
        <p:nvSpPr>
          <p:cNvPr id="3" name="Footer Placeholder 2">
            <a:extLst>
              <a:ext uri="{FF2B5EF4-FFF2-40B4-BE49-F238E27FC236}">
                <a16:creationId xmlns:a16="http://schemas.microsoft.com/office/drawing/2014/main" id="{7C57E4E6-B956-1762-51A4-FA094240B7C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D89034D-05DC-3DBF-3BE3-7B486DCC93B0}"/>
              </a:ext>
            </a:extLst>
          </p:cNvPr>
          <p:cNvSpPr>
            <a:spLocks noGrp="1"/>
          </p:cNvSpPr>
          <p:nvPr>
            <p:ph type="sldNum" sz="quarter" idx="12"/>
          </p:nvPr>
        </p:nvSpPr>
        <p:spPr/>
        <p:txBody>
          <a:bodyPr/>
          <a:lstStyle/>
          <a:p>
            <a:fld id="{970241C5-CDC0-49E5-8FDA-AAA688D29DBA}" type="slidenum">
              <a:rPr lang="en-GB" smtClean="0"/>
              <a:t>‹#›</a:t>
            </a:fld>
            <a:endParaRPr lang="en-GB"/>
          </a:p>
        </p:txBody>
      </p:sp>
    </p:spTree>
    <p:extLst>
      <p:ext uri="{BB962C8B-B14F-4D97-AF65-F5344CB8AC3E}">
        <p14:creationId xmlns:p14="http://schemas.microsoft.com/office/powerpoint/2010/main" val="29596723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FE75BB-AF8D-6D20-D4DB-B25CA85CE2F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F70E74C-DB7E-B7A3-C462-CAFE7C7B1FF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3141C54-E79F-8CBD-A947-854373BC384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E62342B-DE00-0BD9-7B92-F28DD2D44775}"/>
              </a:ext>
            </a:extLst>
          </p:cNvPr>
          <p:cNvSpPr>
            <a:spLocks noGrp="1"/>
          </p:cNvSpPr>
          <p:nvPr>
            <p:ph type="dt" sz="half" idx="10"/>
          </p:nvPr>
        </p:nvSpPr>
        <p:spPr/>
        <p:txBody>
          <a:bodyPr/>
          <a:lstStyle/>
          <a:p>
            <a:fld id="{1467D055-E25B-457F-B592-22052FC1F6D5}" type="datetimeFigureOut">
              <a:rPr lang="en-GB" smtClean="0"/>
              <a:t>24/02/2024</a:t>
            </a:fld>
            <a:endParaRPr lang="en-GB"/>
          </a:p>
        </p:txBody>
      </p:sp>
      <p:sp>
        <p:nvSpPr>
          <p:cNvPr id="6" name="Footer Placeholder 5">
            <a:extLst>
              <a:ext uri="{FF2B5EF4-FFF2-40B4-BE49-F238E27FC236}">
                <a16:creationId xmlns:a16="http://schemas.microsoft.com/office/drawing/2014/main" id="{97D26E69-2E45-7AFC-C36C-71EC073901D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D3AA3BB-5CFB-9D61-14B2-ED0C2F1F238E}"/>
              </a:ext>
            </a:extLst>
          </p:cNvPr>
          <p:cNvSpPr>
            <a:spLocks noGrp="1"/>
          </p:cNvSpPr>
          <p:nvPr>
            <p:ph type="sldNum" sz="quarter" idx="12"/>
          </p:nvPr>
        </p:nvSpPr>
        <p:spPr/>
        <p:txBody>
          <a:bodyPr/>
          <a:lstStyle/>
          <a:p>
            <a:fld id="{970241C5-CDC0-49E5-8FDA-AAA688D29DBA}" type="slidenum">
              <a:rPr lang="en-GB" smtClean="0"/>
              <a:t>‹#›</a:t>
            </a:fld>
            <a:endParaRPr lang="en-GB"/>
          </a:p>
        </p:txBody>
      </p:sp>
    </p:spTree>
    <p:extLst>
      <p:ext uri="{BB962C8B-B14F-4D97-AF65-F5344CB8AC3E}">
        <p14:creationId xmlns:p14="http://schemas.microsoft.com/office/powerpoint/2010/main" val="136714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432DF7-D0CE-57DA-F522-C0A90DDCD4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7C9FE11-AD0A-D9E3-479C-D69D4CB6384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03FEEE7-FD3A-0F73-D371-BF6E7223187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48E184-9A0B-62F7-75B9-9A662D12DA03}"/>
              </a:ext>
            </a:extLst>
          </p:cNvPr>
          <p:cNvSpPr>
            <a:spLocks noGrp="1"/>
          </p:cNvSpPr>
          <p:nvPr>
            <p:ph type="dt" sz="half" idx="10"/>
          </p:nvPr>
        </p:nvSpPr>
        <p:spPr/>
        <p:txBody>
          <a:bodyPr/>
          <a:lstStyle/>
          <a:p>
            <a:fld id="{1467D055-E25B-457F-B592-22052FC1F6D5}" type="datetimeFigureOut">
              <a:rPr lang="en-GB" smtClean="0"/>
              <a:t>24/02/2024</a:t>
            </a:fld>
            <a:endParaRPr lang="en-GB"/>
          </a:p>
        </p:txBody>
      </p:sp>
      <p:sp>
        <p:nvSpPr>
          <p:cNvPr id="6" name="Footer Placeholder 5">
            <a:extLst>
              <a:ext uri="{FF2B5EF4-FFF2-40B4-BE49-F238E27FC236}">
                <a16:creationId xmlns:a16="http://schemas.microsoft.com/office/drawing/2014/main" id="{56F32AF2-1AD6-AEC7-4597-DF310B90911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AB83AAF-974A-BEB4-D5C3-E29A8BD7A51C}"/>
              </a:ext>
            </a:extLst>
          </p:cNvPr>
          <p:cNvSpPr>
            <a:spLocks noGrp="1"/>
          </p:cNvSpPr>
          <p:nvPr>
            <p:ph type="sldNum" sz="quarter" idx="12"/>
          </p:nvPr>
        </p:nvSpPr>
        <p:spPr/>
        <p:txBody>
          <a:bodyPr/>
          <a:lstStyle/>
          <a:p>
            <a:fld id="{970241C5-CDC0-49E5-8FDA-AAA688D29DBA}" type="slidenum">
              <a:rPr lang="en-GB" smtClean="0"/>
              <a:t>‹#›</a:t>
            </a:fld>
            <a:endParaRPr lang="en-GB"/>
          </a:p>
        </p:txBody>
      </p:sp>
    </p:spTree>
    <p:extLst>
      <p:ext uri="{BB962C8B-B14F-4D97-AF65-F5344CB8AC3E}">
        <p14:creationId xmlns:p14="http://schemas.microsoft.com/office/powerpoint/2010/main" val="251326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B9EDD2-6342-88C2-1357-721A736E6F2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4296154-AE17-8C61-65FF-6048B43B99F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514E93-A703-3355-3C29-BFD7B697D154}"/>
              </a:ext>
            </a:extLst>
          </p:cNvPr>
          <p:cNvSpPr>
            <a:spLocks noGrp="1"/>
          </p:cNvSpPr>
          <p:nvPr>
            <p:ph type="dt" sz="half" idx="10"/>
          </p:nvPr>
        </p:nvSpPr>
        <p:spPr/>
        <p:txBody>
          <a:bodyPr/>
          <a:lstStyle/>
          <a:p>
            <a:fld id="{1467D055-E25B-457F-B592-22052FC1F6D5}" type="datetimeFigureOut">
              <a:rPr lang="en-GB" smtClean="0"/>
              <a:t>24/02/2024</a:t>
            </a:fld>
            <a:endParaRPr lang="en-GB"/>
          </a:p>
        </p:txBody>
      </p:sp>
      <p:sp>
        <p:nvSpPr>
          <p:cNvPr id="5" name="Footer Placeholder 4">
            <a:extLst>
              <a:ext uri="{FF2B5EF4-FFF2-40B4-BE49-F238E27FC236}">
                <a16:creationId xmlns:a16="http://schemas.microsoft.com/office/drawing/2014/main" id="{EC11033E-FBD8-E909-BF84-6F28221EE49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7FE1F6-B1D6-9CDE-3699-D4E7B0FCED9B}"/>
              </a:ext>
            </a:extLst>
          </p:cNvPr>
          <p:cNvSpPr>
            <a:spLocks noGrp="1"/>
          </p:cNvSpPr>
          <p:nvPr>
            <p:ph type="sldNum" sz="quarter" idx="12"/>
          </p:nvPr>
        </p:nvSpPr>
        <p:spPr/>
        <p:txBody>
          <a:bodyPr/>
          <a:lstStyle/>
          <a:p>
            <a:fld id="{970241C5-CDC0-49E5-8FDA-AAA688D29DBA}" type="slidenum">
              <a:rPr lang="en-GB" smtClean="0"/>
              <a:t>‹#›</a:t>
            </a:fld>
            <a:endParaRPr lang="en-GB"/>
          </a:p>
        </p:txBody>
      </p:sp>
    </p:spTree>
    <p:extLst>
      <p:ext uri="{BB962C8B-B14F-4D97-AF65-F5344CB8AC3E}">
        <p14:creationId xmlns:p14="http://schemas.microsoft.com/office/powerpoint/2010/main" val="1143005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859CF8B-B5A4-EF96-7F50-59A927E79A8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14C1E11-32A3-0A52-6E54-3A36835F776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B838BCD-4356-367F-21CE-11AEC4FCF2FD}"/>
              </a:ext>
            </a:extLst>
          </p:cNvPr>
          <p:cNvSpPr>
            <a:spLocks noGrp="1"/>
          </p:cNvSpPr>
          <p:nvPr>
            <p:ph type="dt" sz="half" idx="10"/>
          </p:nvPr>
        </p:nvSpPr>
        <p:spPr/>
        <p:txBody>
          <a:bodyPr/>
          <a:lstStyle/>
          <a:p>
            <a:fld id="{1467D055-E25B-457F-B592-22052FC1F6D5}" type="datetimeFigureOut">
              <a:rPr lang="en-GB" smtClean="0"/>
              <a:t>24/02/2024</a:t>
            </a:fld>
            <a:endParaRPr lang="en-GB"/>
          </a:p>
        </p:txBody>
      </p:sp>
      <p:sp>
        <p:nvSpPr>
          <p:cNvPr id="5" name="Footer Placeholder 4">
            <a:extLst>
              <a:ext uri="{FF2B5EF4-FFF2-40B4-BE49-F238E27FC236}">
                <a16:creationId xmlns:a16="http://schemas.microsoft.com/office/drawing/2014/main" id="{9B62D8FC-FD04-17B9-4930-9974F458E6D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9110A2-0B0C-81B1-07DB-DBE82668EA6E}"/>
              </a:ext>
            </a:extLst>
          </p:cNvPr>
          <p:cNvSpPr>
            <a:spLocks noGrp="1"/>
          </p:cNvSpPr>
          <p:nvPr>
            <p:ph type="sldNum" sz="quarter" idx="12"/>
          </p:nvPr>
        </p:nvSpPr>
        <p:spPr/>
        <p:txBody>
          <a:bodyPr/>
          <a:lstStyle/>
          <a:p>
            <a:fld id="{970241C5-CDC0-49E5-8FDA-AAA688D29DBA}" type="slidenum">
              <a:rPr lang="en-GB" smtClean="0"/>
              <a:t>‹#›</a:t>
            </a:fld>
            <a:endParaRPr lang="en-GB"/>
          </a:p>
        </p:txBody>
      </p:sp>
    </p:spTree>
    <p:extLst>
      <p:ext uri="{BB962C8B-B14F-4D97-AF65-F5344CB8AC3E}">
        <p14:creationId xmlns:p14="http://schemas.microsoft.com/office/powerpoint/2010/main" val="40882054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16000" b="-16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3725847-CA61-89F7-79B3-79451BBCA05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280E983-31FF-CEA6-982C-26540B095AF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B8A992-0EEB-871A-5BD3-2B0833EF1CD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467D055-E25B-457F-B592-22052FC1F6D5}" type="datetimeFigureOut">
              <a:rPr lang="en-GB" smtClean="0"/>
              <a:t>24/02/2024</a:t>
            </a:fld>
            <a:endParaRPr lang="en-GB"/>
          </a:p>
        </p:txBody>
      </p:sp>
      <p:sp>
        <p:nvSpPr>
          <p:cNvPr id="5" name="Footer Placeholder 4">
            <a:extLst>
              <a:ext uri="{FF2B5EF4-FFF2-40B4-BE49-F238E27FC236}">
                <a16:creationId xmlns:a16="http://schemas.microsoft.com/office/drawing/2014/main" id="{0DCEBDC7-21C3-6D03-9F2A-4EB841757F6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69E386AD-B948-791A-5E8C-36E970C9BAC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70241C5-CDC0-49E5-8FDA-AAA688D29DBA}" type="slidenum">
              <a:rPr lang="en-GB" smtClean="0"/>
              <a:t>‹#›</a:t>
            </a:fld>
            <a:endParaRPr lang="en-GB"/>
          </a:p>
        </p:txBody>
      </p:sp>
    </p:spTree>
    <p:extLst>
      <p:ext uri="{BB962C8B-B14F-4D97-AF65-F5344CB8AC3E}">
        <p14:creationId xmlns:p14="http://schemas.microsoft.com/office/powerpoint/2010/main" val="13482958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10.png"/><Relationship Id="rId3" Type="http://schemas.microsoft.com/office/2007/relationships/hdphoto" Target="../media/hdphoto4.wdp"/><Relationship Id="rId7" Type="http://schemas.microsoft.com/office/2007/relationships/hdphoto" Target="../media/hdphoto6.wdp"/><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9.png"/><Relationship Id="rId5" Type="http://schemas.microsoft.com/office/2007/relationships/hdphoto" Target="../media/hdphoto5.wdp"/><Relationship Id="rId4" Type="http://schemas.openxmlformats.org/officeDocument/2006/relationships/image" Target="../media/image8.png"/><Relationship Id="rId9" Type="http://schemas.microsoft.com/office/2007/relationships/hdphoto" Target="../media/hdphoto7.wdp"/></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microsoft.com/office/2007/relationships/hdphoto" Target="../media/hdphoto8.wdp"/><Relationship Id="rId7" Type="http://schemas.microsoft.com/office/2007/relationships/hdphoto" Target="../media/hdphoto10.wdp"/><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3.png"/><Relationship Id="rId5" Type="http://schemas.microsoft.com/office/2007/relationships/hdphoto" Target="../media/hdphoto9.wdp"/><Relationship Id="rId4" Type="http://schemas.openxmlformats.org/officeDocument/2006/relationships/image" Target="../media/image12.png"/><Relationship Id="rId9" Type="http://schemas.microsoft.com/office/2007/relationships/hdphoto" Target="../media/hdphoto11.wdp"/></Relationships>
</file>

<file path=ppt/slides/_rels/slide7.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microsoft.com/office/2007/relationships/hdphoto" Target="../media/hdphoto14.wdp"/><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microsoft.com/office/2007/relationships/hdphoto" Target="../media/hdphoto15.wdp"/><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microsoft.com/office/2007/relationships/hdphoto" Target="../media/hdphoto16.wdp"/><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microsoft.com/office/2007/relationships/hdphoto" Target="../media/hdphoto17.wdp"/><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7.xml"/><Relationship Id="rId6" Type="http://schemas.microsoft.com/office/2007/relationships/hdphoto" Target="../media/hdphoto19.wdp"/><Relationship Id="rId5" Type="http://schemas.openxmlformats.org/officeDocument/2006/relationships/image" Target="../media/image24.png"/><Relationship Id="rId4" Type="http://schemas.microsoft.com/office/2007/relationships/hdphoto" Target="../media/hdphoto18.wdp"/></Relationships>
</file>

<file path=ppt/slides/_rels/slide14.xml.rels><?xml version="1.0" encoding="UTF-8" standalone="yes"?>
<Relationships xmlns="http://schemas.openxmlformats.org/package/2006/relationships"><Relationship Id="rId3" Type="http://schemas.microsoft.com/office/2007/relationships/hdphoto" Target="../media/hdphoto20.wdp"/><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microsoft.com/office/2007/relationships/hdphoto" Target="../media/hdphoto21.wdp"/><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image" Target="../media/image30.png"/><Relationship Id="rId13" Type="http://schemas.microsoft.com/office/2007/relationships/hdphoto" Target="../media/hdphoto27.wdp"/><Relationship Id="rId3" Type="http://schemas.microsoft.com/office/2007/relationships/hdphoto" Target="../media/hdphoto22.wdp"/><Relationship Id="rId7" Type="http://schemas.microsoft.com/office/2007/relationships/hdphoto" Target="../media/hdphoto24.wdp"/><Relationship Id="rId12" Type="http://schemas.openxmlformats.org/officeDocument/2006/relationships/image" Target="../media/image32.png"/><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29.png"/><Relationship Id="rId11" Type="http://schemas.microsoft.com/office/2007/relationships/hdphoto" Target="../media/hdphoto26.wdp"/><Relationship Id="rId5" Type="http://schemas.microsoft.com/office/2007/relationships/hdphoto" Target="../media/hdphoto23.wdp"/><Relationship Id="rId10" Type="http://schemas.openxmlformats.org/officeDocument/2006/relationships/image" Target="../media/image31.png"/><Relationship Id="rId4" Type="http://schemas.openxmlformats.org/officeDocument/2006/relationships/image" Target="../media/image28.png"/><Relationship Id="rId9" Type="http://schemas.microsoft.com/office/2007/relationships/hdphoto" Target="../media/hdphoto25.wdp"/></Relationships>
</file>

<file path=ppt/slides/_rels/slide1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Eco-Schools lock up">
            <a:extLst>
              <a:ext uri="{FF2B5EF4-FFF2-40B4-BE49-F238E27FC236}">
                <a16:creationId xmlns:a16="http://schemas.microsoft.com/office/drawing/2014/main" id="{F8B87FC8-1F36-8DF8-978F-111BFF1F5FD4}"/>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10000" b="90000" l="29150" r="52401">
                        <a14:foregroundMark x1="44625" y1="88427" x2="50768" y2="51039"/>
                        <a14:foregroundMark x1="43812" y1="51039" x2="50768" y2="70623"/>
                        <a14:foregroundMark x1="41283" y1="80119" x2="41463" y2="56380"/>
                        <a14:foregroundMark x1="48961" y1="84273" x2="48509" y2="51929"/>
                        <a14:foregroundMark x1="48509" y1="51929" x2="48058" y2="47478"/>
                        <a14:foregroundMark x1="44354" y1="71217" x2="51852" y2="44807"/>
                        <a14:foregroundMark x1="31165" y1="83680" x2="34327" y2="81602"/>
                        <a14:foregroundMark x1="50587" y1="79525" x2="50587" y2="56380"/>
                        <a14:foregroundMark x1="50587" y1="56380" x2="50587" y2="56380"/>
                        <a14:foregroundMark x1="32430" y1="82789" x2="34508" y2="51632"/>
                        <a14:foregroundMark x1="40018" y1="37982" x2="40921" y2="37982"/>
                        <a14:foregroundMark x1="40921" y1="51039" x2="40921" y2="51039"/>
                        <a14:foregroundMark x1="42096" y1="27893" x2="42096" y2="27893"/>
                        <a14:foregroundMark x1="44354" y1="17211" x2="44354" y2="17211"/>
                        <a14:foregroundMark x1="44354" y1="17211" x2="44986" y2="17804"/>
                        <a14:foregroundMark x1="40650" y1="16320" x2="41463" y2="15727"/>
                        <a14:foregroundMark x1="36766" y1="18991" x2="37579" y2="18398"/>
                        <a14:foregroundMark x1="33424" y1="25223" x2="34688" y2="21958"/>
                        <a14:foregroundMark x1="31978" y1="34125" x2="31978" y2="30564"/>
                        <a14:foregroundMark x1="36134" y1="34125" x2="36134" y2="31454"/>
                        <a14:foregroundMark x1="38211" y1="28487" x2="38211" y2="28487"/>
                        <a14:foregroundMark x1="47245" y1="25816" x2="47696" y2="23145"/>
                        <a14:foregroundMark x1="45167" y1="34125" x2="46070" y2="32047"/>
                        <a14:foregroundMark x1="49774" y1="33234" x2="50407" y2="32047"/>
                        <a14:foregroundMark x1="44625" y1="64688" x2="48961" y2="46884"/>
                        <a14:foregroundMark x1="44173" y1="86350" x2="45619" y2="65875"/>
                      </a14:backgroundRemoval>
                    </a14:imgEffect>
                  </a14:imgLayer>
                </a14:imgProps>
              </a:ext>
              <a:ext uri="{28A0092B-C50C-407E-A947-70E740481C1C}">
                <a14:useLocalDpi xmlns:a14="http://schemas.microsoft.com/office/drawing/2010/main" val="0"/>
              </a:ext>
            </a:extLst>
          </a:blip>
          <a:srcRect l="26244" t="-6638" r="44693" b="-1"/>
          <a:stretch/>
        </p:blipFill>
        <p:spPr bwMode="auto">
          <a:xfrm>
            <a:off x="4772099" y="3927951"/>
            <a:ext cx="2222500" cy="2479675"/>
          </a:xfrm>
          <a:prstGeom prst="rect">
            <a:avLst/>
          </a:prstGeom>
          <a:noFill/>
          <a:ln>
            <a:noFill/>
          </a:ln>
          <a:extLst>
            <a:ext uri="{53640926-AAD7-44D8-BBD7-CCE9431645EC}">
              <a14:shadowObscured xmlns:a14="http://schemas.microsoft.com/office/drawing/2010/main"/>
            </a:ext>
          </a:extLst>
        </p:spPr>
      </p:pic>
      <p:sp>
        <p:nvSpPr>
          <p:cNvPr id="3" name="Text Box 1">
            <a:extLst>
              <a:ext uri="{FF2B5EF4-FFF2-40B4-BE49-F238E27FC236}">
                <a16:creationId xmlns:a16="http://schemas.microsoft.com/office/drawing/2014/main" id="{976159F8-2680-19B9-D526-07B12D1A92BD}"/>
              </a:ext>
            </a:extLst>
          </p:cNvPr>
          <p:cNvSpPr txBox="1"/>
          <p:nvPr/>
        </p:nvSpPr>
        <p:spPr>
          <a:xfrm>
            <a:off x="577703" y="1435030"/>
            <a:ext cx="11036594" cy="28257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GB" sz="16600" b="1" kern="100" dirty="0">
                <a:ln w="28575" cap="flat" cmpd="sng" algn="ctr">
                  <a:solidFill>
                    <a:srgbClr val="000000"/>
                  </a:solidFill>
                  <a:prstDash val="solid"/>
                  <a:round/>
                </a:ln>
                <a:solidFill>
                  <a:srgbClr val="92D050"/>
                </a:solidFill>
                <a:effectLst>
                  <a:glow rad="101600">
                    <a:srgbClr val="FFFF00">
                      <a:alpha val="60000"/>
                    </a:srgbClr>
                  </a:glow>
                  <a:outerShdw blurRad="38100" dist="19050" dir="2700000" algn="tl">
                    <a:schemeClr val="dk1">
                      <a:alpha val="40000"/>
                    </a:schemeClr>
                  </a:outerShdw>
                </a:effectLst>
                <a:latin typeface="Dreaming Outloud Pro" panose="03050502040302030504" pitchFamily="66" charset="0"/>
                <a:ea typeface="Aptos" panose="020B0004020202020204" pitchFamily="34" charset="0"/>
                <a:cs typeface="Dreaming Outloud Pro" panose="03050502040302030504" pitchFamily="66" charset="0"/>
              </a:rPr>
              <a:t>Eco Schools</a:t>
            </a:r>
            <a:endParaRPr lang="en-GB" sz="3600" b="1" kern="100" dirty="0">
              <a:effectLst>
                <a:glow rad="101600">
                  <a:srgbClr val="FFFF00">
                    <a:alpha val="60000"/>
                  </a:srgbClr>
                </a:glow>
              </a:effectLst>
              <a:latin typeface="Dreaming Outloud Pro" panose="03050502040302030504" pitchFamily="66" charset="0"/>
              <a:ea typeface="Aptos" panose="020B0004020202020204" pitchFamily="34" charset="0"/>
              <a:cs typeface="Dreaming Outloud Pro" panose="03050502040302030504" pitchFamily="66" charset="0"/>
            </a:endParaRPr>
          </a:p>
        </p:txBody>
      </p:sp>
    </p:spTree>
    <p:extLst>
      <p:ext uri="{BB962C8B-B14F-4D97-AF65-F5344CB8AC3E}">
        <p14:creationId xmlns:p14="http://schemas.microsoft.com/office/powerpoint/2010/main" val="30506778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co Schools - Green Flag Status – GECCO">
            <a:extLst>
              <a:ext uri="{FF2B5EF4-FFF2-40B4-BE49-F238E27FC236}">
                <a16:creationId xmlns:a16="http://schemas.microsoft.com/office/drawing/2014/main" id="{F01CDCD6-6E1A-FFC5-E0DB-D76E040EF8D9}"/>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3774" b="93396" l="9705" r="89451">
                        <a14:foregroundMark x1="25738" y1="40094" x2="35865" y2="26887"/>
                        <a14:foregroundMark x1="45570" y1="3774" x2="75105" y2="21226"/>
                        <a14:foregroundMark x1="22363" y1="78302" x2="77637" y2="77358"/>
                        <a14:foregroundMark x1="35443" y1="93396" x2="59072" y2="93396"/>
                        <a14:foregroundMark x1="59072" y1="93396" x2="67089" y2="93396"/>
                      </a14:backgroundRemoval>
                    </a14:imgEffect>
                  </a14:imgLayer>
                </a14:imgProps>
              </a:ext>
              <a:ext uri="{28A0092B-C50C-407E-A947-70E740481C1C}">
                <a14:useLocalDpi xmlns:a14="http://schemas.microsoft.com/office/drawing/2010/main" val="0"/>
              </a:ext>
            </a:extLst>
          </a:blip>
          <a:srcRect/>
          <a:stretch>
            <a:fillRect/>
          </a:stretch>
        </p:blipFill>
        <p:spPr bwMode="auto">
          <a:xfrm>
            <a:off x="87956" y="2010249"/>
            <a:ext cx="4927826" cy="440801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AE517264-4C59-D6AC-32F6-0F1E8030DE83}"/>
              </a:ext>
            </a:extLst>
          </p:cNvPr>
          <p:cNvSpPr txBox="1"/>
          <p:nvPr/>
        </p:nvSpPr>
        <p:spPr>
          <a:xfrm>
            <a:off x="5199321" y="2200940"/>
            <a:ext cx="6400800" cy="4247317"/>
          </a:xfrm>
          <a:prstGeom prst="rect">
            <a:avLst/>
          </a:prstGeom>
          <a:noFill/>
        </p:spPr>
        <p:txBody>
          <a:bodyPr wrap="square" rtlCol="0">
            <a:spAutoFit/>
          </a:bodyPr>
          <a:lstStyle/>
          <a:p>
            <a:pPr algn="ctr"/>
            <a:r>
              <a:rPr lang="en-GB" sz="5400" dirty="0">
                <a:latin typeface="Dreaming Outloud Pro" panose="03050502040302030504" pitchFamily="66" charset="0"/>
                <a:cs typeface="Dreaming Outloud Pro" panose="03050502040302030504" pitchFamily="66" charset="0"/>
              </a:rPr>
              <a:t>Working together with </a:t>
            </a:r>
            <a:r>
              <a:rPr lang="en-GB" sz="5400" b="1" u="sng" dirty="0">
                <a:latin typeface="Dreaming Outloud Pro" panose="03050502040302030504" pitchFamily="66" charset="0"/>
                <a:cs typeface="Dreaming Outloud Pro" panose="03050502040302030504" pitchFamily="66" charset="0"/>
              </a:rPr>
              <a:t>all</a:t>
            </a:r>
            <a:r>
              <a:rPr lang="en-GB" sz="5400" dirty="0">
                <a:latin typeface="Dreaming Outloud Pro" panose="03050502040302030504" pitchFamily="66" charset="0"/>
                <a:cs typeface="Dreaming Outloud Pro" panose="03050502040302030504" pitchFamily="66" charset="0"/>
              </a:rPr>
              <a:t> staff and pupils to achieve the Green Flag award for our school.</a:t>
            </a:r>
          </a:p>
        </p:txBody>
      </p:sp>
    </p:spTree>
    <p:extLst>
      <p:ext uri="{BB962C8B-B14F-4D97-AF65-F5344CB8AC3E}">
        <p14:creationId xmlns:p14="http://schemas.microsoft.com/office/powerpoint/2010/main" val="23155758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4EA6186-0FA9-77E8-2128-4BA68E1C7DE0}"/>
              </a:ext>
            </a:extLst>
          </p:cNvPr>
          <p:cNvSpPr/>
          <p:nvPr/>
        </p:nvSpPr>
        <p:spPr>
          <a:xfrm>
            <a:off x="159488" y="116958"/>
            <a:ext cx="11865935" cy="1569660"/>
          </a:xfrm>
          <a:prstGeom prst="rect">
            <a:avLst/>
          </a:prstGeom>
          <a:solidFill>
            <a:srgbClr val="FFFF00"/>
          </a:solidFill>
        </p:spPr>
        <p:txBody>
          <a:bodyPr wrap="square" lIns="91440" tIns="45720" rIns="91440" bIns="45720">
            <a:spAutoFit/>
          </a:bodyPr>
          <a:lstStyle/>
          <a:p>
            <a:pPr algn="ctr"/>
            <a:r>
              <a:rPr lang="en-US" sz="9600" b="0" cap="none" spc="0" dirty="0">
                <a:ln w="0"/>
                <a:solidFill>
                  <a:schemeClr val="tx1"/>
                </a:solidFill>
                <a:effectLst>
                  <a:outerShdw blurRad="38100" dist="19050" dir="2700000" algn="tl" rotWithShape="0">
                    <a:schemeClr val="dk1">
                      <a:alpha val="40000"/>
                    </a:schemeClr>
                  </a:outerShdw>
                </a:effectLst>
                <a:latin typeface="Dreaming Outloud Pro" panose="03050502040302030504" pitchFamily="66" charset="0"/>
                <a:cs typeface="Dreaming Outloud Pro" panose="03050502040302030504" pitchFamily="66" charset="0"/>
              </a:rPr>
              <a:t>Target - Recycling</a:t>
            </a:r>
          </a:p>
        </p:txBody>
      </p:sp>
      <p:pic>
        <p:nvPicPr>
          <p:cNvPr id="3074" name="Picture 2" descr="Green recycling symbol. Worldwide attention sign to environmental issues.  Triangular eco friendly sign of reused. Cartoon vector illustration with  outline. Clip art Isolated on white background 24734279 Vector Art at  Vecteezy">
            <a:extLst>
              <a:ext uri="{FF2B5EF4-FFF2-40B4-BE49-F238E27FC236}">
                <a16:creationId xmlns:a16="http://schemas.microsoft.com/office/drawing/2014/main" id="{D05ACDF0-0E4F-CB89-1787-51D3C6101911}"/>
              </a:ext>
            </a:extLst>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10000" b="90000" l="10000" r="90000">
                        <a14:foregroundMark x1="37778" y1="34667" x2="60889" y2="29333"/>
                        <a14:foregroundMark x1="60889" y1="29333" x2="64000" y2="38222"/>
                        <a14:foregroundMark x1="58667" y1="76000" x2="75556" y2="54222"/>
                        <a14:foregroundMark x1="75556" y1="54222" x2="74667" y2="46222"/>
                      </a14:backgroundRemoval>
                    </a14:imgEffect>
                  </a14:imgLayer>
                </a14:imgProps>
              </a:ext>
              <a:ext uri="{28A0092B-C50C-407E-A947-70E740481C1C}">
                <a14:useLocalDpi xmlns:a14="http://schemas.microsoft.com/office/drawing/2010/main" val="0"/>
              </a:ext>
            </a:extLst>
          </a:blip>
          <a:srcRect l="14345" t="14836" r="11780" b="17916"/>
          <a:stretch/>
        </p:blipFill>
        <p:spPr bwMode="auto">
          <a:xfrm>
            <a:off x="903768" y="2930626"/>
            <a:ext cx="3200400" cy="291332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A group of children in school uniforms&#10;&#10;Description automatically generated">
            <a:extLst>
              <a:ext uri="{FF2B5EF4-FFF2-40B4-BE49-F238E27FC236}">
                <a16:creationId xmlns:a16="http://schemas.microsoft.com/office/drawing/2014/main" id="{F6B10CE0-DB60-E8E0-2C3C-270ED8E818DC}"/>
              </a:ext>
            </a:extLst>
          </p:cNvPr>
          <p:cNvPicPr>
            <a:picLocks noChangeAspect="1"/>
          </p:cNvPicPr>
          <p:nvPr/>
        </p:nvPicPr>
        <p:blipFill rotWithShape="1">
          <a:blip r:embed="rId4">
            <a:extLst>
              <a:ext uri="{28A0092B-C50C-407E-A947-70E740481C1C}">
                <a14:useLocalDpi xmlns:a14="http://schemas.microsoft.com/office/drawing/2010/main" val="0"/>
              </a:ext>
            </a:extLst>
          </a:blip>
          <a:srcRect l="21983" t="9767"/>
          <a:stretch/>
        </p:blipFill>
        <p:spPr>
          <a:xfrm>
            <a:off x="5135525" y="1829004"/>
            <a:ext cx="5550196" cy="4690061"/>
          </a:xfrm>
          <a:prstGeom prst="rect">
            <a:avLst/>
          </a:prstGeom>
        </p:spPr>
      </p:pic>
    </p:spTree>
    <p:extLst>
      <p:ext uri="{BB962C8B-B14F-4D97-AF65-F5344CB8AC3E}">
        <p14:creationId xmlns:p14="http://schemas.microsoft.com/office/powerpoint/2010/main" val="2774465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ppt_w</p:attrName>
                                        </p:attrNameLst>
                                      </p:cBhvr>
                                      <p:tavLst>
                                        <p:tav tm="0">
                                          <p:val>
                                            <p:fltVal val="0"/>
                                          </p:val>
                                        </p:tav>
                                        <p:tav tm="100000">
                                          <p:val>
                                            <p:strVal val="#ppt_w"/>
                                          </p:val>
                                        </p:tav>
                                      </p:tavLst>
                                    </p:anim>
                                    <p:anim calcmode="lin" valueType="num">
                                      <p:cBhvr>
                                        <p:cTn id="8" dur="1000" fill="hold"/>
                                        <p:tgtEl>
                                          <p:spTgt spid="3074"/>
                                        </p:tgtEl>
                                        <p:attrNameLst>
                                          <p:attrName>ppt_h</p:attrName>
                                        </p:attrNameLst>
                                      </p:cBhvr>
                                      <p:tavLst>
                                        <p:tav tm="0">
                                          <p:val>
                                            <p:fltVal val="0"/>
                                          </p:val>
                                        </p:tav>
                                        <p:tav tm="100000">
                                          <p:val>
                                            <p:strVal val="#ppt_h"/>
                                          </p:val>
                                        </p:tav>
                                      </p:tavLst>
                                    </p:anim>
                                    <p:anim calcmode="lin" valueType="num">
                                      <p:cBhvr>
                                        <p:cTn id="9" dur="1000" fill="hold"/>
                                        <p:tgtEl>
                                          <p:spTgt spid="3074"/>
                                        </p:tgtEl>
                                        <p:attrNameLst>
                                          <p:attrName>style.rotation</p:attrName>
                                        </p:attrNameLst>
                                      </p:cBhvr>
                                      <p:tavLst>
                                        <p:tav tm="0">
                                          <p:val>
                                            <p:fltVal val="90"/>
                                          </p:val>
                                        </p:tav>
                                        <p:tav tm="100000">
                                          <p:val>
                                            <p:fltVal val="0"/>
                                          </p:val>
                                        </p:tav>
                                      </p:tavLst>
                                    </p:anim>
                                    <p:animEffect transition="in" filter="fade">
                                      <p:cBhvr>
                                        <p:cTn id="10" dur="1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3B363CE-FB65-7857-F816-B175C2FD876E}"/>
              </a:ext>
            </a:extLst>
          </p:cNvPr>
          <p:cNvSpPr/>
          <p:nvPr/>
        </p:nvSpPr>
        <p:spPr>
          <a:xfrm>
            <a:off x="159488" y="116958"/>
            <a:ext cx="11865935" cy="1323439"/>
          </a:xfrm>
          <a:prstGeom prst="rect">
            <a:avLst/>
          </a:prstGeom>
          <a:solidFill>
            <a:srgbClr val="FFFF00"/>
          </a:solidFill>
        </p:spPr>
        <p:txBody>
          <a:bodyPr wrap="square" lIns="91440" tIns="45720" rIns="91440" bIns="45720">
            <a:spAutoFit/>
          </a:bodyPr>
          <a:lstStyle/>
          <a:p>
            <a:pPr algn="ctr"/>
            <a:r>
              <a:rPr lang="en-US" sz="8000" b="0" cap="none" spc="0" dirty="0">
                <a:ln w="0"/>
                <a:solidFill>
                  <a:schemeClr val="tx1"/>
                </a:solidFill>
                <a:effectLst>
                  <a:outerShdw blurRad="38100" dist="19050" dir="2700000" algn="tl" rotWithShape="0">
                    <a:schemeClr val="dk1">
                      <a:alpha val="40000"/>
                    </a:schemeClr>
                  </a:outerShdw>
                </a:effectLst>
                <a:latin typeface="Dreaming Outloud Pro" panose="03050502040302030504" pitchFamily="66" charset="0"/>
                <a:cs typeface="Dreaming Outloud Pro" panose="03050502040302030504" pitchFamily="66" charset="0"/>
              </a:rPr>
              <a:t>What we have found out…</a:t>
            </a:r>
          </a:p>
        </p:txBody>
      </p:sp>
      <p:sp>
        <p:nvSpPr>
          <p:cNvPr id="3" name="TextBox 2">
            <a:extLst>
              <a:ext uri="{FF2B5EF4-FFF2-40B4-BE49-F238E27FC236}">
                <a16:creationId xmlns:a16="http://schemas.microsoft.com/office/drawing/2014/main" id="{46474F8C-4DF4-0F47-70CA-84361D40BE08}"/>
              </a:ext>
            </a:extLst>
          </p:cNvPr>
          <p:cNvSpPr txBox="1"/>
          <p:nvPr/>
        </p:nvSpPr>
        <p:spPr>
          <a:xfrm>
            <a:off x="159488" y="1669311"/>
            <a:ext cx="11865935" cy="1754326"/>
          </a:xfrm>
          <a:prstGeom prst="rect">
            <a:avLst/>
          </a:prstGeom>
          <a:noFill/>
        </p:spPr>
        <p:txBody>
          <a:bodyPr wrap="square" rtlCol="0">
            <a:spAutoFit/>
          </a:bodyPr>
          <a:lstStyle/>
          <a:p>
            <a:r>
              <a:rPr lang="en-GB" sz="3600" dirty="0">
                <a:latin typeface="Dreaming Outloud Pro" panose="03050502040302030504" pitchFamily="66" charset="0"/>
                <a:cs typeface="Dreaming Outloud Pro" panose="03050502040302030504" pitchFamily="66" charset="0"/>
              </a:rPr>
              <a:t>Most areas in school were recycling quite well but there are some items that keep appearing in the wrong bins.  The main areas in school that need work are:</a:t>
            </a:r>
          </a:p>
        </p:txBody>
      </p:sp>
      <p:sp>
        <p:nvSpPr>
          <p:cNvPr id="4" name="TextBox 3">
            <a:extLst>
              <a:ext uri="{FF2B5EF4-FFF2-40B4-BE49-F238E27FC236}">
                <a16:creationId xmlns:a16="http://schemas.microsoft.com/office/drawing/2014/main" id="{753C025A-3179-4977-0B63-48B8A3A66B25}"/>
              </a:ext>
            </a:extLst>
          </p:cNvPr>
          <p:cNvSpPr txBox="1"/>
          <p:nvPr/>
        </p:nvSpPr>
        <p:spPr>
          <a:xfrm>
            <a:off x="372140" y="3423637"/>
            <a:ext cx="10855841" cy="830997"/>
          </a:xfrm>
          <a:prstGeom prst="rect">
            <a:avLst/>
          </a:prstGeom>
          <a:noFill/>
        </p:spPr>
        <p:txBody>
          <a:bodyPr wrap="square" rtlCol="0">
            <a:spAutoFit/>
          </a:bodyPr>
          <a:lstStyle/>
          <a:p>
            <a:pPr marL="285750" indent="-285750">
              <a:buFont typeface="Arial" panose="020B0604020202020204" pitchFamily="34" charset="0"/>
              <a:buChar char="•"/>
            </a:pPr>
            <a:r>
              <a:rPr lang="en-GB" sz="4800" b="1" dirty="0">
                <a:solidFill>
                  <a:srgbClr val="FF0000"/>
                </a:solidFill>
                <a:latin typeface="Dreaming Outloud Pro" panose="03050502040302030504" pitchFamily="66" charset="0"/>
                <a:cs typeface="Dreaming Outloud Pro" panose="03050502040302030504" pitchFamily="66" charset="0"/>
              </a:rPr>
              <a:t>Hall (lunchtime)</a:t>
            </a:r>
          </a:p>
        </p:txBody>
      </p:sp>
      <p:sp>
        <p:nvSpPr>
          <p:cNvPr id="5" name="TextBox 4">
            <a:extLst>
              <a:ext uri="{FF2B5EF4-FFF2-40B4-BE49-F238E27FC236}">
                <a16:creationId xmlns:a16="http://schemas.microsoft.com/office/drawing/2014/main" id="{D028FCC2-959B-FAF1-F6DC-C1F68482F478}"/>
              </a:ext>
            </a:extLst>
          </p:cNvPr>
          <p:cNvSpPr txBox="1"/>
          <p:nvPr/>
        </p:nvSpPr>
        <p:spPr>
          <a:xfrm>
            <a:off x="372139" y="4254634"/>
            <a:ext cx="10855841" cy="830997"/>
          </a:xfrm>
          <a:prstGeom prst="rect">
            <a:avLst/>
          </a:prstGeom>
          <a:noFill/>
        </p:spPr>
        <p:txBody>
          <a:bodyPr wrap="square" rtlCol="0">
            <a:spAutoFit/>
          </a:bodyPr>
          <a:lstStyle/>
          <a:p>
            <a:pPr marL="285750" indent="-285750">
              <a:buFont typeface="Arial" panose="020B0604020202020204" pitchFamily="34" charset="0"/>
              <a:buChar char="•"/>
            </a:pPr>
            <a:r>
              <a:rPr lang="en-GB" sz="4800" b="1" dirty="0">
                <a:solidFill>
                  <a:srgbClr val="FF0000"/>
                </a:solidFill>
                <a:latin typeface="Dreaming Outloud Pro" panose="03050502040302030504" pitchFamily="66" charset="0"/>
                <a:cs typeface="Dreaming Outloud Pro" panose="03050502040302030504" pitchFamily="66" charset="0"/>
              </a:rPr>
              <a:t>Staffroom</a:t>
            </a:r>
          </a:p>
        </p:txBody>
      </p:sp>
      <p:sp>
        <p:nvSpPr>
          <p:cNvPr id="6" name="TextBox 5">
            <a:extLst>
              <a:ext uri="{FF2B5EF4-FFF2-40B4-BE49-F238E27FC236}">
                <a16:creationId xmlns:a16="http://schemas.microsoft.com/office/drawing/2014/main" id="{7418C205-9F5D-7534-4B02-E6A7C345EBF9}"/>
              </a:ext>
            </a:extLst>
          </p:cNvPr>
          <p:cNvSpPr txBox="1"/>
          <p:nvPr/>
        </p:nvSpPr>
        <p:spPr>
          <a:xfrm>
            <a:off x="372138" y="5144377"/>
            <a:ext cx="10855841" cy="830997"/>
          </a:xfrm>
          <a:prstGeom prst="rect">
            <a:avLst/>
          </a:prstGeom>
          <a:noFill/>
        </p:spPr>
        <p:txBody>
          <a:bodyPr wrap="square" rtlCol="0">
            <a:spAutoFit/>
          </a:bodyPr>
          <a:lstStyle/>
          <a:p>
            <a:pPr marL="285750" indent="-285750">
              <a:buFont typeface="Arial" panose="020B0604020202020204" pitchFamily="34" charset="0"/>
              <a:buChar char="•"/>
            </a:pPr>
            <a:r>
              <a:rPr lang="en-GB" sz="4800" b="1" dirty="0">
                <a:solidFill>
                  <a:srgbClr val="FF0000"/>
                </a:solidFill>
                <a:latin typeface="Dreaming Outloud Pro" panose="03050502040302030504" pitchFamily="66" charset="0"/>
                <a:cs typeface="Dreaming Outloud Pro" panose="03050502040302030504" pitchFamily="66" charset="0"/>
              </a:rPr>
              <a:t>Classroom (P5 and P7)</a:t>
            </a:r>
          </a:p>
        </p:txBody>
      </p:sp>
      <p:pic>
        <p:nvPicPr>
          <p:cNvPr id="8" name="Picture 7" descr="A group of kids in school uniforms&#10;&#10;Description automatically generated">
            <a:extLst>
              <a:ext uri="{FF2B5EF4-FFF2-40B4-BE49-F238E27FC236}">
                <a16:creationId xmlns:a16="http://schemas.microsoft.com/office/drawing/2014/main" id="{26D8C348-861D-DD5C-844E-84BF6C03CDD1}"/>
              </a:ext>
            </a:extLst>
          </p:cNvPr>
          <p:cNvPicPr>
            <a:picLocks noChangeAspect="1"/>
          </p:cNvPicPr>
          <p:nvPr/>
        </p:nvPicPr>
        <p:blipFill rotWithShape="1">
          <a:blip r:embed="rId2">
            <a:extLst>
              <a:ext uri="{28A0092B-C50C-407E-A947-70E740481C1C}">
                <a14:useLocalDpi xmlns:a14="http://schemas.microsoft.com/office/drawing/2010/main" val="0"/>
              </a:ext>
            </a:extLst>
          </a:blip>
          <a:srcRect t="18267" r="3081"/>
          <a:stretch/>
        </p:blipFill>
        <p:spPr>
          <a:xfrm>
            <a:off x="7756170" y="3413228"/>
            <a:ext cx="3917403" cy="3327814"/>
          </a:xfrm>
          <a:prstGeom prst="rect">
            <a:avLst/>
          </a:prstGeom>
        </p:spPr>
      </p:pic>
    </p:spTree>
    <p:extLst>
      <p:ext uri="{BB962C8B-B14F-4D97-AF65-F5344CB8AC3E}">
        <p14:creationId xmlns:p14="http://schemas.microsoft.com/office/powerpoint/2010/main" val="2080143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25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25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2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E0C94CC-DCEB-2D0C-7914-0110702D34EA}"/>
              </a:ext>
            </a:extLst>
          </p:cNvPr>
          <p:cNvSpPr/>
          <p:nvPr/>
        </p:nvSpPr>
        <p:spPr>
          <a:xfrm>
            <a:off x="159488" y="116958"/>
            <a:ext cx="11865935" cy="1323439"/>
          </a:xfrm>
          <a:prstGeom prst="rect">
            <a:avLst/>
          </a:prstGeom>
          <a:solidFill>
            <a:srgbClr val="FFFF00"/>
          </a:solidFill>
        </p:spPr>
        <p:txBody>
          <a:bodyPr wrap="square" lIns="91440" tIns="45720" rIns="91440" bIns="45720">
            <a:spAutoFit/>
          </a:bodyPr>
          <a:lstStyle/>
          <a:p>
            <a:pPr algn="ctr"/>
            <a:r>
              <a:rPr lang="en-US" sz="8000" b="0" cap="none" spc="0" dirty="0">
                <a:ln w="0"/>
                <a:solidFill>
                  <a:schemeClr val="tx1"/>
                </a:solidFill>
                <a:effectLst>
                  <a:outerShdw blurRad="38100" dist="19050" dir="2700000" algn="tl" rotWithShape="0">
                    <a:schemeClr val="dk1">
                      <a:alpha val="40000"/>
                    </a:schemeClr>
                  </a:outerShdw>
                </a:effectLst>
                <a:latin typeface="Dreaming Outloud Pro" panose="03050502040302030504" pitchFamily="66" charset="0"/>
                <a:cs typeface="Dreaming Outloud Pro" panose="03050502040302030504" pitchFamily="66" charset="0"/>
              </a:rPr>
              <a:t>What can be recycled?</a:t>
            </a:r>
          </a:p>
        </p:txBody>
      </p:sp>
      <p:sp>
        <p:nvSpPr>
          <p:cNvPr id="4" name="TextBox 3">
            <a:extLst>
              <a:ext uri="{FF2B5EF4-FFF2-40B4-BE49-F238E27FC236}">
                <a16:creationId xmlns:a16="http://schemas.microsoft.com/office/drawing/2014/main" id="{81F61599-A32F-DEB6-ECEA-F55E0BAD7A0B}"/>
              </a:ext>
            </a:extLst>
          </p:cNvPr>
          <p:cNvSpPr txBox="1"/>
          <p:nvPr/>
        </p:nvSpPr>
        <p:spPr>
          <a:xfrm>
            <a:off x="3685956" y="1640743"/>
            <a:ext cx="5422604" cy="1107996"/>
          </a:xfrm>
          <a:prstGeom prst="rect">
            <a:avLst/>
          </a:prstGeom>
          <a:solidFill>
            <a:srgbClr val="99CCFF"/>
          </a:solidFill>
        </p:spPr>
        <p:txBody>
          <a:bodyPr wrap="square" rtlCol="0">
            <a:spAutoFit/>
          </a:bodyPr>
          <a:lstStyle/>
          <a:p>
            <a:pPr algn="ctr"/>
            <a:r>
              <a:rPr lang="en-GB" sz="6600" dirty="0">
                <a:latin typeface="Dreaming Outloud Pro" panose="03050502040302030504" pitchFamily="66" charset="0"/>
                <a:cs typeface="Dreaming Outloud Pro" panose="03050502040302030504" pitchFamily="66" charset="0"/>
              </a:rPr>
              <a:t>Hard plastic</a:t>
            </a:r>
          </a:p>
        </p:txBody>
      </p:sp>
      <p:grpSp>
        <p:nvGrpSpPr>
          <p:cNvPr id="9" name="Group 8">
            <a:extLst>
              <a:ext uri="{FF2B5EF4-FFF2-40B4-BE49-F238E27FC236}">
                <a16:creationId xmlns:a16="http://schemas.microsoft.com/office/drawing/2014/main" id="{0ECC175F-F7BA-477F-82ED-72EF1A004EA7}"/>
              </a:ext>
            </a:extLst>
          </p:cNvPr>
          <p:cNvGrpSpPr/>
          <p:nvPr/>
        </p:nvGrpSpPr>
        <p:grpSpPr>
          <a:xfrm>
            <a:off x="159488" y="2976065"/>
            <a:ext cx="2748152" cy="2520051"/>
            <a:chOff x="159488" y="2976065"/>
            <a:chExt cx="2748152" cy="2520051"/>
          </a:xfrm>
        </p:grpSpPr>
        <p:pic>
          <p:nvPicPr>
            <p:cNvPr id="4098" name="Picture 2" descr="Total, Intraplás and Yoplait use polystyrene from chemical recycling in yogurt  pots">
              <a:extLst>
                <a:ext uri="{FF2B5EF4-FFF2-40B4-BE49-F238E27FC236}">
                  <a16:creationId xmlns:a16="http://schemas.microsoft.com/office/drawing/2014/main" id="{00F4D43A-8DBA-F624-6D6F-14E05F691A98}"/>
                </a:ext>
              </a:extLst>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l="10009" t="9479" r="11002" b="7916"/>
            <a:stretch/>
          </p:blipFill>
          <p:spPr bwMode="auto">
            <a:xfrm>
              <a:off x="159488" y="2976065"/>
              <a:ext cx="2594345" cy="181114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6882E20-FD13-BAB1-D2C8-B7528C738AA9}"/>
                </a:ext>
              </a:extLst>
            </p:cNvPr>
            <p:cNvSpPr txBox="1"/>
            <p:nvPr/>
          </p:nvSpPr>
          <p:spPr>
            <a:xfrm>
              <a:off x="313294" y="4911341"/>
              <a:ext cx="2594346" cy="584775"/>
            </a:xfrm>
            <a:prstGeom prst="rect">
              <a:avLst/>
            </a:prstGeom>
            <a:solidFill>
              <a:schemeClr val="accent5">
                <a:lumMod val="40000"/>
                <a:lumOff val="60000"/>
              </a:schemeClr>
            </a:solidFill>
          </p:spPr>
          <p:txBody>
            <a:bodyPr wrap="square" rtlCol="0">
              <a:spAutoFit/>
            </a:bodyPr>
            <a:lstStyle/>
            <a:p>
              <a:pPr algn="ctr"/>
              <a:r>
                <a:rPr lang="en-GB" sz="3200" dirty="0">
                  <a:latin typeface="Dreaming Outloud Pro" panose="03050502040302030504" pitchFamily="66" charset="0"/>
                  <a:cs typeface="Dreaming Outloud Pro" panose="03050502040302030504" pitchFamily="66" charset="0"/>
                </a:rPr>
                <a:t>Yoghurt pots</a:t>
              </a:r>
            </a:p>
          </p:txBody>
        </p:sp>
      </p:grpSp>
      <p:grpSp>
        <p:nvGrpSpPr>
          <p:cNvPr id="10" name="Group 9">
            <a:extLst>
              <a:ext uri="{FF2B5EF4-FFF2-40B4-BE49-F238E27FC236}">
                <a16:creationId xmlns:a16="http://schemas.microsoft.com/office/drawing/2014/main" id="{40AA23F9-BBD0-139B-773E-D247DF4F96D7}"/>
              </a:ext>
            </a:extLst>
          </p:cNvPr>
          <p:cNvGrpSpPr/>
          <p:nvPr/>
        </p:nvGrpSpPr>
        <p:grpSpPr>
          <a:xfrm>
            <a:off x="3259526" y="3160473"/>
            <a:ext cx="2558535" cy="2335643"/>
            <a:chOff x="3259526" y="3160473"/>
            <a:chExt cx="2558535" cy="2335643"/>
          </a:xfrm>
        </p:grpSpPr>
        <p:pic>
          <p:nvPicPr>
            <p:cNvPr id="4102" name="Picture 6" descr="A whopping TWELVE jumbo tubes in my Dairylea Dunkers. This worker really  just said fuck it. Best thing to happen in 2022- though the ratio is all  off now. : r/CasualUK">
              <a:extLst>
                <a:ext uri="{FF2B5EF4-FFF2-40B4-BE49-F238E27FC236}">
                  <a16:creationId xmlns:a16="http://schemas.microsoft.com/office/drawing/2014/main" id="{3284C849-AEA9-3A1C-23A4-775D07E58520}"/>
                </a:ext>
              </a:extLst>
            </p:cNvPr>
            <p:cNvPicPr>
              <a:picLocks noChangeAspect="1" noChangeArrowheads="1"/>
            </p:cNvPicPr>
            <p:nvPr/>
          </p:nvPicPr>
          <p:blipFill rotWithShape="1">
            <a:blip r:embed="rId4">
              <a:extLst>
                <a:ext uri="{BEBA8EAE-BF5A-486C-A8C5-ECC9F3942E4B}">
                  <a14:imgProps xmlns:a14="http://schemas.microsoft.com/office/drawing/2010/main">
                    <a14:imgLayer r:embed="rId5">
                      <a14:imgEffect>
                        <a14:backgroundRemoval t="8383" b="98438" l="9987" r="89881">
                          <a14:foregroundMark x1="37731" y1="10243" x2="57771" y2="19841"/>
                          <a14:foregroundMark x1="57771" y1="19841" x2="57771" y2="19990"/>
                          <a14:foregroundMark x1="76190" y1="10069" x2="44147" y2="31622"/>
                          <a14:foregroundMark x1="44147" y1="31622" x2="44147" y2="31622"/>
                          <a14:foregroundMark x1="37930" y1="94420" x2="76025" y2="76488"/>
                          <a14:foregroundMark x1="76025" y1="76488" x2="79067" y2="73636"/>
                          <a14:foregroundMark x1="29266" y1="78919" x2="77017" y2="94420"/>
                          <a14:foregroundMark x1="77017" y1="94420" x2="77017" y2="94420"/>
                          <a14:foregroundMark x1="85483" y1="95660" x2="26587" y2="68378"/>
                          <a14:foregroundMark x1="26587" y1="68378" x2="26587" y2="68378"/>
                          <a14:foregroundMark x1="38161" y1="95957" x2="83201" y2="96131"/>
                          <a14:foregroundMark x1="81349" y1="98438" x2="27414" y2="98438"/>
                          <a14:foregroundMark x1="29663" y1="7912" x2="50827" y2="9177"/>
                          <a14:foregroundMark x1="50827" y1="9177" x2="73181" y2="8383"/>
                          <a14:foregroundMark x1="73181" y1="8383" x2="77414" y2="8681"/>
                          <a14:foregroundMark x1="26786" y1="8532" x2="29663" y2="21404"/>
                        </a14:backgroundRemoval>
                      </a14:imgEffect>
                    </a14:imgLayer>
                  </a14:imgProps>
                </a:ext>
                <a:ext uri="{28A0092B-C50C-407E-A947-70E740481C1C}">
                  <a14:useLocalDpi xmlns:a14="http://schemas.microsoft.com/office/drawing/2010/main" val="0"/>
                </a:ext>
              </a:extLst>
            </a:blip>
            <a:srcRect l="22695" t="5039" r="7235" b="-5039"/>
            <a:stretch/>
          </p:blipFill>
          <p:spPr bwMode="auto">
            <a:xfrm rot="17388178">
              <a:off x="4163959" y="2778256"/>
              <a:ext cx="846692" cy="161112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28C4E6F-AADA-A371-55DD-1F73FA153F3B}"/>
                </a:ext>
              </a:extLst>
            </p:cNvPr>
            <p:cNvSpPr txBox="1"/>
            <p:nvPr/>
          </p:nvSpPr>
          <p:spPr>
            <a:xfrm>
              <a:off x="3259526" y="4418898"/>
              <a:ext cx="2558535" cy="1077218"/>
            </a:xfrm>
            <a:prstGeom prst="rect">
              <a:avLst/>
            </a:prstGeom>
            <a:solidFill>
              <a:schemeClr val="accent5">
                <a:lumMod val="40000"/>
                <a:lumOff val="60000"/>
              </a:schemeClr>
            </a:solidFill>
          </p:spPr>
          <p:txBody>
            <a:bodyPr wrap="square" rtlCol="0">
              <a:spAutoFit/>
            </a:bodyPr>
            <a:lstStyle/>
            <a:p>
              <a:pPr algn="ctr"/>
              <a:r>
                <a:rPr lang="en-GB" sz="3200" dirty="0">
                  <a:latin typeface="Dreaming Outloud Pro" panose="03050502040302030504" pitchFamily="66" charset="0"/>
                  <a:cs typeface="Dreaming Outloud Pro" panose="03050502040302030504" pitchFamily="66" charset="0"/>
                </a:rPr>
                <a:t>Dairylea Dunkers</a:t>
              </a:r>
            </a:p>
          </p:txBody>
        </p:sp>
      </p:grpSp>
      <p:grpSp>
        <p:nvGrpSpPr>
          <p:cNvPr id="11" name="Group 10">
            <a:extLst>
              <a:ext uri="{FF2B5EF4-FFF2-40B4-BE49-F238E27FC236}">
                <a16:creationId xmlns:a16="http://schemas.microsoft.com/office/drawing/2014/main" id="{0FFD4D16-C7D6-BC59-E980-13DA485A2794}"/>
              </a:ext>
            </a:extLst>
          </p:cNvPr>
          <p:cNvGrpSpPr/>
          <p:nvPr/>
        </p:nvGrpSpPr>
        <p:grpSpPr>
          <a:xfrm>
            <a:off x="6092455" y="2896645"/>
            <a:ext cx="2558535" cy="2599471"/>
            <a:chOff x="6092455" y="2896645"/>
            <a:chExt cx="2558535" cy="2599471"/>
          </a:xfrm>
        </p:grpSpPr>
        <p:pic>
          <p:nvPicPr>
            <p:cNvPr id="4104" name="Picture 8" descr="Petit Filous Strawberry Drinking Yoghurt Wholesale – Buy Petit Filous  Strawberry Drinking Yoghurt in Bulk | Brakes Foodservice">
              <a:extLst>
                <a:ext uri="{FF2B5EF4-FFF2-40B4-BE49-F238E27FC236}">
                  <a16:creationId xmlns:a16="http://schemas.microsoft.com/office/drawing/2014/main" id="{A3ECC882-045E-122C-D0A0-CDBF8A8E6F18}"/>
                </a:ext>
              </a:extLst>
            </p:cNvPr>
            <p:cNvPicPr>
              <a:picLocks noChangeAspect="1" noChangeArrowheads="1"/>
            </p:cNvPicPr>
            <p:nvPr/>
          </p:nvPicPr>
          <p:blipFill rotWithShape="1">
            <a:blip r:embed="rId6">
              <a:extLst>
                <a:ext uri="{BEBA8EAE-BF5A-486C-A8C5-ECC9F3942E4B}">
                  <a14:imgProps xmlns:a14="http://schemas.microsoft.com/office/drawing/2010/main">
                    <a14:imgLayer r:embed="rId7">
                      <a14:imgEffect>
                        <a14:backgroundRemoval t="3483" b="97512" l="10000" r="90000">
                          <a14:foregroundMark x1="67667" y1="7463" x2="61000" y2="76617"/>
                          <a14:foregroundMark x1="61000" y1="76617" x2="63000" y2="95025"/>
                          <a14:foregroundMark x1="56333" y1="12438" x2="63333" y2="32836"/>
                          <a14:foregroundMark x1="61667" y1="5970" x2="67333" y2="3483"/>
                          <a14:foregroundMark x1="57333" y1="6468" x2="55000" y2="21393"/>
                          <a14:foregroundMark x1="58667" y1="30846" x2="56667" y2="40299"/>
                          <a14:foregroundMark x1="54667" y1="98010" x2="71667" y2="97512"/>
                          <a14:foregroundMark x1="71667" y1="97512" x2="73000" y2="97015"/>
                        </a14:backgroundRemoval>
                      </a14:imgEffect>
                    </a14:imgLayer>
                  </a14:imgProps>
                </a:ext>
                <a:ext uri="{28A0092B-C50C-407E-A947-70E740481C1C}">
                  <a14:useLocalDpi xmlns:a14="http://schemas.microsoft.com/office/drawing/2010/main" val="0"/>
                </a:ext>
              </a:extLst>
            </a:blip>
            <a:srcRect l="50000" r="21101"/>
            <a:stretch/>
          </p:blipFill>
          <p:spPr bwMode="auto">
            <a:xfrm>
              <a:off x="7041466" y="2896645"/>
              <a:ext cx="660511" cy="153133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EC1A1A27-A360-764F-9430-02F2014C2FF2}"/>
                </a:ext>
              </a:extLst>
            </p:cNvPr>
            <p:cNvSpPr txBox="1"/>
            <p:nvPr/>
          </p:nvSpPr>
          <p:spPr>
            <a:xfrm>
              <a:off x="6092455" y="4418898"/>
              <a:ext cx="2558535" cy="1077218"/>
            </a:xfrm>
            <a:prstGeom prst="rect">
              <a:avLst/>
            </a:prstGeom>
            <a:solidFill>
              <a:schemeClr val="accent5">
                <a:lumMod val="40000"/>
                <a:lumOff val="60000"/>
              </a:schemeClr>
            </a:solidFill>
          </p:spPr>
          <p:txBody>
            <a:bodyPr wrap="square" rtlCol="0">
              <a:spAutoFit/>
            </a:bodyPr>
            <a:lstStyle/>
            <a:p>
              <a:pPr algn="ctr"/>
              <a:r>
                <a:rPr lang="en-GB" sz="3200" dirty="0">
                  <a:latin typeface="Dreaming Outloud Pro" panose="03050502040302030504" pitchFamily="66" charset="0"/>
                  <a:cs typeface="Dreaming Outloud Pro" panose="03050502040302030504" pitchFamily="66" charset="0"/>
                </a:rPr>
                <a:t>Drinkable Yoghurts</a:t>
              </a:r>
            </a:p>
          </p:txBody>
        </p:sp>
      </p:grpSp>
      <p:grpSp>
        <p:nvGrpSpPr>
          <p:cNvPr id="12" name="Group 11">
            <a:extLst>
              <a:ext uri="{FF2B5EF4-FFF2-40B4-BE49-F238E27FC236}">
                <a16:creationId xmlns:a16="http://schemas.microsoft.com/office/drawing/2014/main" id="{4ACC5AA8-C5CD-789C-F552-533CFA304940}"/>
              </a:ext>
            </a:extLst>
          </p:cNvPr>
          <p:cNvGrpSpPr/>
          <p:nvPr/>
        </p:nvGrpSpPr>
        <p:grpSpPr>
          <a:xfrm>
            <a:off x="9127776" y="2522183"/>
            <a:ext cx="2558535" cy="2997524"/>
            <a:chOff x="9127776" y="2522183"/>
            <a:chExt cx="2558535" cy="2997524"/>
          </a:xfrm>
        </p:grpSpPr>
        <p:pic>
          <p:nvPicPr>
            <p:cNvPr id="4106" name="Picture 10" descr="water plastic bottle Cartoon vector illustration isolated object 5551044  Vector Art at Vecteezy">
              <a:extLst>
                <a:ext uri="{FF2B5EF4-FFF2-40B4-BE49-F238E27FC236}">
                  <a16:creationId xmlns:a16="http://schemas.microsoft.com/office/drawing/2014/main" id="{172C8CF4-46AB-8015-34D7-02FA3842AB8F}"/>
                </a:ext>
              </a:extLst>
            </p:cNvPr>
            <p:cNvPicPr>
              <a:picLocks noChangeAspect="1" noChangeArrowheads="1"/>
            </p:cNvPicPr>
            <p:nvPr/>
          </p:nvPicPr>
          <p:blipFill rotWithShape="1">
            <a:blip r:embed="rId8">
              <a:extLst>
                <a:ext uri="{BEBA8EAE-BF5A-486C-A8C5-ECC9F3942E4B}">
                  <a14:imgProps xmlns:a14="http://schemas.microsoft.com/office/drawing/2010/main">
                    <a14:imgLayer r:embed="rId9">
                      <a14:imgEffect>
                        <a14:backgroundRemoval t="6222" b="92889" l="9778" r="89778">
                          <a14:foregroundMark x1="51111" y1="93333" x2="51556" y2="80889"/>
                          <a14:foregroundMark x1="52889" y1="6222" x2="53778" y2="17778"/>
                          <a14:foregroundMark x1="44444" y1="8889" x2="55556" y2="8889"/>
                        </a14:backgroundRemoval>
                      </a14:imgEffect>
                    </a14:imgLayer>
                  </a14:imgProps>
                </a:ext>
                <a:ext uri="{28A0092B-C50C-407E-A947-70E740481C1C}">
                  <a14:useLocalDpi xmlns:a14="http://schemas.microsoft.com/office/drawing/2010/main" val="0"/>
                </a:ext>
              </a:extLst>
            </a:blip>
            <a:srcRect l="25595" r="21338"/>
            <a:stretch/>
          </p:blipFill>
          <p:spPr bwMode="auto">
            <a:xfrm>
              <a:off x="9946864" y="2522183"/>
              <a:ext cx="1088093" cy="205040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FBBEC295-DB61-B13C-B80A-98171EC1055E}"/>
                </a:ext>
              </a:extLst>
            </p:cNvPr>
            <p:cNvSpPr txBox="1"/>
            <p:nvPr/>
          </p:nvSpPr>
          <p:spPr>
            <a:xfrm>
              <a:off x="9127776" y="4442489"/>
              <a:ext cx="2558535" cy="1077218"/>
            </a:xfrm>
            <a:prstGeom prst="rect">
              <a:avLst/>
            </a:prstGeom>
            <a:solidFill>
              <a:schemeClr val="accent5">
                <a:lumMod val="40000"/>
                <a:lumOff val="60000"/>
              </a:schemeClr>
            </a:solidFill>
          </p:spPr>
          <p:txBody>
            <a:bodyPr wrap="square" rtlCol="0">
              <a:spAutoFit/>
            </a:bodyPr>
            <a:lstStyle/>
            <a:p>
              <a:pPr algn="ctr"/>
              <a:r>
                <a:rPr lang="en-GB" sz="3200" dirty="0">
                  <a:latin typeface="Dreaming Outloud Pro" panose="03050502040302030504" pitchFamily="66" charset="0"/>
                  <a:cs typeface="Dreaming Outloud Pro" panose="03050502040302030504" pitchFamily="66" charset="0"/>
                </a:rPr>
                <a:t>Plastic Bottles</a:t>
              </a:r>
            </a:p>
          </p:txBody>
        </p:sp>
      </p:grpSp>
      <p:sp>
        <p:nvSpPr>
          <p:cNvPr id="13" name="TextBox 12">
            <a:extLst>
              <a:ext uri="{FF2B5EF4-FFF2-40B4-BE49-F238E27FC236}">
                <a16:creationId xmlns:a16="http://schemas.microsoft.com/office/drawing/2014/main" id="{451931D3-70E5-2F69-E9E7-80876DA4C0B2}"/>
              </a:ext>
            </a:extLst>
          </p:cNvPr>
          <p:cNvSpPr txBox="1"/>
          <p:nvPr/>
        </p:nvSpPr>
        <p:spPr>
          <a:xfrm>
            <a:off x="0" y="5805377"/>
            <a:ext cx="12192000" cy="646331"/>
          </a:xfrm>
          <a:prstGeom prst="rect">
            <a:avLst/>
          </a:prstGeom>
          <a:solidFill>
            <a:srgbClr val="FF0000"/>
          </a:solidFill>
        </p:spPr>
        <p:txBody>
          <a:bodyPr wrap="square" rtlCol="0">
            <a:spAutoFit/>
          </a:bodyPr>
          <a:lstStyle/>
          <a:p>
            <a:pPr algn="ctr"/>
            <a:r>
              <a:rPr lang="en-GB" sz="3600" dirty="0">
                <a:ln>
                  <a:solidFill>
                    <a:schemeClr val="bg1"/>
                  </a:solidFill>
                </a:ln>
                <a:solidFill>
                  <a:schemeClr val="bg1"/>
                </a:solidFill>
                <a:latin typeface="Dreaming Outloud Pro" panose="03050502040302030504" pitchFamily="66" charset="0"/>
                <a:cs typeface="Dreaming Outloud Pro" panose="03050502040302030504" pitchFamily="66" charset="0"/>
              </a:rPr>
              <a:t>ALL items MUST be washed before putting in the bin.</a:t>
            </a:r>
          </a:p>
        </p:txBody>
      </p:sp>
    </p:spTree>
    <p:extLst>
      <p:ext uri="{BB962C8B-B14F-4D97-AF65-F5344CB8AC3E}">
        <p14:creationId xmlns:p14="http://schemas.microsoft.com/office/powerpoint/2010/main" val="3773189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arn(inVertic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DC750E-505F-F4AD-06E8-3BDE3304D8C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68E46FA-8920-4D9D-0DFF-48C67855821D}"/>
              </a:ext>
            </a:extLst>
          </p:cNvPr>
          <p:cNvSpPr/>
          <p:nvPr/>
        </p:nvSpPr>
        <p:spPr>
          <a:xfrm>
            <a:off x="159488" y="116958"/>
            <a:ext cx="11865935" cy="1323439"/>
          </a:xfrm>
          <a:prstGeom prst="rect">
            <a:avLst/>
          </a:prstGeom>
          <a:solidFill>
            <a:srgbClr val="FFFF00"/>
          </a:solidFill>
        </p:spPr>
        <p:txBody>
          <a:bodyPr wrap="square" lIns="91440" tIns="45720" rIns="91440" bIns="45720">
            <a:spAutoFit/>
          </a:bodyPr>
          <a:lstStyle/>
          <a:p>
            <a:pPr algn="ctr"/>
            <a:r>
              <a:rPr lang="en-US" sz="8000" b="0" cap="none" spc="0" dirty="0">
                <a:ln w="0"/>
                <a:solidFill>
                  <a:schemeClr val="tx1"/>
                </a:solidFill>
                <a:effectLst>
                  <a:outerShdw blurRad="38100" dist="19050" dir="2700000" algn="tl" rotWithShape="0">
                    <a:schemeClr val="dk1">
                      <a:alpha val="40000"/>
                    </a:schemeClr>
                  </a:outerShdw>
                </a:effectLst>
                <a:latin typeface="Dreaming Outloud Pro" panose="03050502040302030504" pitchFamily="66" charset="0"/>
                <a:cs typeface="Dreaming Outloud Pro" panose="03050502040302030504" pitchFamily="66" charset="0"/>
              </a:rPr>
              <a:t>What can be recycled?</a:t>
            </a:r>
          </a:p>
        </p:txBody>
      </p:sp>
      <p:sp>
        <p:nvSpPr>
          <p:cNvPr id="4" name="TextBox 3">
            <a:extLst>
              <a:ext uri="{FF2B5EF4-FFF2-40B4-BE49-F238E27FC236}">
                <a16:creationId xmlns:a16="http://schemas.microsoft.com/office/drawing/2014/main" id="{47289585-F14D-4009-9A7A-B944B10E30AD}"/>
              </a:ext>
            </a:extLst>
          </p:cNvPr>
          <p:cNvSpPr txBox="1"/>
          <p:nvPr/>
        </p:nvSpPr>
        <p:spPr>
          <a:xfrm>
            <a:off x="2126511" y="1640744"/>
            <a:ext cx="8123275" cy="1107996"/>
          </a:xfrm>
          <a:prstGeom prst="rect">
            <a:avLst/>
          </a:prstGeom>
          <a:solidFill>
            <a:srgbClr val="99CCFF"/>
          </a:solidFill>
        </p:spPr>
        <p:txBody>
          <a:bodyPr wrap="square" rtlCol="0">
            <a:spAutoFit/>
          </a:bodyPr>
          <a:lstStyle/>
          <a:p>
            <a:pPr algn="ctr"/>
            <a:r>
              <a:rPr lang="en-GB" sz="6600" dirty="0">
                <a:latin typeface="Dreaming Outloud Pro" panose="03050502040302030504" pitchFamily="66" charset="0"/>
                <a:cs typeface="Dreaming Outloud Pro" panose="03050502040302030504" pitchFamily="66" charset="0"/>
              </a:rPr>
              <a:t>Most types of paper…</a:t>
            </a:r>
          </a:p>
        </p:txBody>
      </p:sp>
      <p:grpSp>
        <p:nvGrpSpPr>
          <p:cNvPr id="3" name="Group 2">
            <a:extLst>
              <a:ext uri="{FF2B5EF4-FFF2-40B4-BE49-F238E27FC236}">
                <a16:creationId xmlns:a16="http://schemas.microsoft.com/office/drawing/2014/main" id="{415EA423-DE8B-98AD-0F1A-9AEDEAA60323}"/>
              </a:ext>
            </a:extLst>
          </p:cNvPr>
          <p:cNvGrpSpPr/>
          <p:nvPr/>
        </p:nvGrpSpPr>
        <p:grpSpPr>
          <a:xfrm>
            <a:off x="182789" y="2748740"/>
            <a:ext cx="2938735" cy="3414178"/>
            <a:chOff x="1394270" y="2748740"/>
            <a:chExt cx="2938735" cy="3414178"/>
          </a:xfrm>
        </p:grpSpPr>
        <p:sp>
          <p:nvSpPr>
            <p:cNvPr id="5" name="TextBox 4">
              <a:extLst>
                <a:ext uri="{FF2B5EF4-FFF2-40B4-BE49-F238E27FC236}">
                  <a16:creationId xmlns:a16="http://schemas.microsoft.com/office/drawing/2014/main" id="{CB08CFC8-A56B-1974-F7B5-040A88DC40C6}"/>
                </a:ext>
              </a:extLst>
            </p:cNvPr>
            <p:cNvSpPr txBox="1"/>
            <p:nvPr/>
          </p:nvSpPr>
          <p:spPr>
            <a:xfrm>
              <a:off x="1578569" y="5578143"/>
              <a:ext cx="2594346" cy="584775"/>
            </a:xfrm>
            <a:prstGeom prst="rect">
              <a:avLst/>
            </a:prstGeom>
            <a:solidFill>
              <a:schemeClr val="accent5">
                <a:lumMod val="40000"/>
                <a:lumOff val="60000"/>
              </a:schemeClr>
            </a:solidFill>
          </p:spPr>
          <p:txBody>
            <a:bodyPr wrap="square" rtlCol="0">
              <a:spAutoFit/>
            </a:bodyPr>
            <a:lstStyle/>
            <a:p>
              <a:pPr algn="ctr"/>
              <a:r>
                <a:rPr lang="en-GB" sz="3200" dirty="0">
                  <a:latin typeface="Dreaming Outloud Pro" panose="03050502040302030504" pitchFamily="66" charset="0"/>
                  <a:cs typeface="Dreaming Outloud Pro" panose="03050502040302030504" pitchFamily="66" charset="0"/>
                </a:rPr>
                <a:t>paper</a:t>
              </a:r>
            </a:p>
          </p:txBody>
        </p:sp>
        <p:pic>
          <p:nvPicPr>
            <p:cNvPr id="6146" name="Picture 2" descr="Exercise Paper - A5 (500 sheets) | Exercise Paper | YPO">
              <a:extLst>
                <a:ext uri="{FF2B5EF4-FFF2-40B4-BE49-F238E27FC236}">
                  <a16:creationId xmlns:a16="http://schemas.microsoft.com/office/drawing/2014/main" id="{9EC02CB7-22F1-16B8-6F7E-0E3D27D471F7}"/>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8036" b="91071" l="9375" r="89286">
                          <a14:foregroundMark x1="40179" y1="8036" x2="51786" y2="20982"/>
                          <a14:foregroundMark x1="65179" y1="91071" x2="66071" y2="79018"/>
                          <a14:foregroundMark x1="33929" y1="9375" x2="33482" y2="28571"/>
                          <a14:foregroundMark x1="30357" y1="12054" x2="41518" y2="8929"/>
                        </a14:backgroundRemoval>
                      </a14:imgEffect>
                    </a14:imgLayer>
                  </a14:imgProps>
                </a:ext>
                <a:ext uri="{28A0092B-C50C-407E-A947-70E740481C1C}">
                  <a14:useLocalDpi xmlns:a14="http://schemas.microsoft.com/office/drawing/2010/main" val="0"/>
                </a:ext>
              </a:extLst>
            </a:blip>
            <a:srcRect/>
            <a:stretch>
              <a:fillRect/>
            </a:stretch>
          </p:blipFill>
          <p:spPr bwMode="auto">
            <a:xfrm>
              <a:off x="1394270" y="2748740"/>
              <a:ext cx="2938735" cy="293873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4" name="Group 13">
            <a:extLst>
              <a:ext uri="{FF2B5EF4-FFF2-40B4-BE49-F238E27FC236}">
                <a16:creationId xmlns:a16="http://schemas.microsoft.com/office/drawing/2014/main" id="{54516FCF-E1C4-D2E7-3639-A6B416357199}"/>
              </a:ext>
            </a:extLst>
          </p:cNvPr>
          <p:cNvGrpSpPr/>
          <p:nvPr/>
        </p:nvGrpSpPr>
        <p:grpSpPr>
          <a:xfrm>
            <a:off x="3305823" y="2748740"/>
            <a:ext cx="2748740" cy="3365872"/>
            <a:chOff x="4400791" y="2797046"/>
            <a:chExt cx="2748740" cy="3365872"/>
          </a:xfrm>
        </p:grpSpPr>
        <p:sp>
          <p:nvSpPr>
            <p:cNvPr id="6" name="TextBox 5">
              <a:extLst>
                <a:ext uri="{FF2B5EF4-FFF2-40B4-BE49-F238E27FC236}">
                  <a16:creationId xmlns:a16="http://schemas.microsoft.com/office/drawing/2014/main" id="{3335DFDA-06C9-F754-5EC0-B6F2E7BA42A0}"/>
                </a:ext>
              </a:extLst>
            </p:cNvPr>
            <p:cNvSpPr txBox="1"/>
            <p:nvPr/>
          </p:nvSpPr>
          <p:spPr>
            <a:xfrm>
              <a:off x="4495894" y="5578143"/>
              <a:ext cx="2558535" cy="584775"/>
            </a:xfrm>
            <a:prstGeom prst="rect">
              <a:avLst/>
            </a:prstGeom>
            <a:solidFill>
              <a:schemeClr val="accent5">
                <a:lumMod val="40000"/>
                <a:lumOff val="60000"/>
              </a:schemeClr>
            </a:solidFill>
          </p:spPr>
          <p:txBody>
            <a:bodyPr wrap="square" rtlCol="0">
              <a:spAutoFit/>
            </a:bodyPr>
            <a:lstStyle/>
            <a:p>
              <a:pPr algn="ctr"/>
              <a:r>
                <a:rPr lang="en-GB" sz="3200" dirty="0">
                  <a:latin typeface="Dreaming Outloud Pro" panose="03050502040302030504" pitchFamily="66" charset="0"/>
                  <a:cs typeface="Dreaming Outloud Pro" panose="03050502040302030504" pitchFamily="66" charset="0"/>
                </a:rPr>
                <a:t>Card</a:t>
              </a:r>
            </a:p>
          </p:txBody>
        </p:sp>
        <p:pic>
          <p:nvPicPr>
            <p:cNvPr id="6148" name="Picture 4" descr="A3 Coloured Card">
              <a:extLst>
                <a:ext uri="{FF2B5EF4-FFF2-40B4-BE49-F238E27FC236}">
                  <a16:creationId xmlns:a16="http://schemas.microsoft.com/office/drawing/2014/main" id="{241BA939-8B26-E964-9711-3E41B95A35FC}"/>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2700" b="97500" l="3100" r="98200">
                          <a14:foregroundMark x1="3100" y1="14900" x2="25000" y2="53300"/>
                          <a14:foregroundMark x1="25000" y1="53300" x2="25000" y2="53500"/>
                          <a14:foregroundMark x1="37700" y1="2900" x2="45800" y2="11600"/>
                          <a14:foregroundMark x1="11200" y1="97500" x2="32300" y2="84300"/>
                          <a14:foregroundMark x1="32300" y1="84300" x2="32900" y2="84200"/>
                          <a14:foregroundMark x1="98200" y1="18300" x2="84500" y2="25400"/>
                          <a14:foregroundMark x1="48600" y1="95000" x2="52700" y2="94900"/>
                        </a14:backgroundRemoval>
                      </a14:imgEffect>
                    </a14:imgLayer>
                  </a14:imgProps>
                </a:ext>
                <a:ext uri="{28A0092B-C50C-407E-A947-70E740481C1C}">
                  <a14:useLocalDpi xmlns:a14="http://schemas.microsoft.com/office/drawing/2010/main" val="0"/>
                </a:ext>
              </a:extLst>
            </a:blip>
            <a:srcRect/>
            <a:stretch>
              <a:fillRect/>
            </a:stretch>
          </p:blipFill>
          <p:spPr bwMode="auto">
            <a:xfrm>
              <a:off x="4400791" y="2797046"/>
              <a:ext cx="2748740" cy="274874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5" name="Group 14">
            <a:extLst>
              <a:ext uri="{FF2B5EF4-FFF2-40B4-BE49-F238E27FC236}">
                <a16:creationId xmlns:a16="http://schemas.microsoft.com/office/drawing/2014/main" id="{EC41A55A-8F47-F180-17F1-AED6FA3DFD9A}"/>
              </a:ext>
            </a:extLst>
          </p:cNvPr>
          <p:cNvGrpSpPr/>
          <p:nvPr/>
        </p:nvGrpSpPr>
        <p:grpSpPr>
          <a:xfrm>
            <a:off x="6303163" y="2748740"/>
            <a:ext cx="2930134" cy="3316476"/>
            <a:chOff x="7149531" y="2862391"/>
            <a:chExt cx="2930134" cy="3316476"/>
          </a:xfrm>
        </p:grpSpPr>
        <p:sp>
          <p:nvSpPr>
            <p:cNvPr id="7" name="TextBox 6">
              <a:extLst>
                <a:ext uri="{FF2B5EF4-FFF2-40B4-BE49-F238E27FC236}">
                  <a16:creationId xmlns:a16="http://schemas.microsoft.com/office/drawing/2014/main" id="{6F2A6C88-C6F0-3F4F-073C-A97E607B73AA}"/>
                </a:ext>
              </a:extLst>
            </p:cNvPr>
            <p:cNvSpPr txBox="1"/>
            <p:nvPr/>
          </p:nvSpPr>
          <p:spPr>
            <a:xfrm>
              <a:off x="7377408" y="5594092"/>
              <a:ext cx="2558535" cy="584775"/>
            </a:xfrm>
            <a:prstGeom prst="rect">
              <a:avLst/>
            </a:prstGeom>
            <a:solidFill>
              <a:schemeClr val="accent5">
                <a:lumMod val="40000"/>
                <a:lumOff val="60000"/>
              </a:schemeClr>
            </a:solidFill>
          </p:spPr>
          <p:txBody>
            <a:bodyPr wrap="square" rtlCol="0">
              <a:spAutoFit/>
            </a:bodyPr>
            <a:lstStyle/>
            <a:p>
              <a:pPr algn="ctr"/>
              <a:r>
                <a:rPr lang="en-GB" sz="3200" dirty="0">
                  <a:latin typeface="Dreaming Outloud Pro" panose="03050502040302030504" pitchFamily="66" charset="0"/>
                  <a:cs typeface="Dreaming Outloud Pro" panose="03050502040302030504" pitchFamily="66" charset="0"/>
                </a:rPr>
                <a:t>Cardboard</a:t>
              </a:r>
            </a:p>
          </p:txBody>
        </p:sp>
        <p:pic>
          <p:nvPicPr>
            <p:cNvPr id="6150" name="Picture 6" descr="400 - 450mm double wall cardboard boxes | RAJA UK">
              <a:extLst>
                <a:ext uri="{FF2B5EF4-FFF2-40B4-BE49-F238E27FC236}">
                  <a16:creationId xmlns:a16="http://schemas.microsoft.com/office/drawing/2014/main" id="{7A5F8426-C815-B4BD-B02C-136E73A0F8B6}"/>
                </a:ext>
              </a:extLst>
            </p:cNvPr>
            <p:cNvPicPr>
              <a:picLocks noChangeAspect="1" noChangeArrowheads="1"/>
            </p:cNvPicPr>
            <p:nvPr/>
          </p:nvPicPr>
          <p:blipFill rotWithShape="1">
            <a:blip r:embed="rId6">
              <a:extLst>
                <a:ext uri="{BEBA8EAE-BF5A-486C-A8C5-ECC9F3942E4B}">
                  <a14:imgProps xmlns:a14="http://schemas.microsoft.com/office/drawing/2010/main">
                    <a14:imgLayer r:embed="rId7">
                      <a14:imgEffect>
                        <a14:backgroundRemoval t="7143" b="89286" l="4464" r="96875">
                          <a14:foregroundMark x1="54464" y1="7589" x2="54464" y2="18304"/>
                          <a14:foregroundMark x1="93750" y1="25893" x2="88393" y2="25893"/>
                          <a14:foregroundMark x1="96875" y1="38393" x2="94643" y2="38839"/>
                          <a14:foregroundMark x1="5357" y1="32143" x2="12054" y2="36161"/>
                          <a14:foregroundMark x1="4464" y1="30804" x2="4464" y2="30804"/>
                        </a14:backgroundRemoval>
                      </a14:imgEffect>
                    </a14:imgLayer>
                  </a14:imgProps>
                </a:ext>
                <a:ext uri="{28A0092B-C50C-407E-A947-70E740481C1C}">
                  <a14:useLocalDpi xmlns:a14="http://schemas.microsoft.com/office/drawing/2010/main" val="0"/>
                </a:ext>
              </a:extLst>
            </a:blip>
            <a:srcRect b="8420"/>
            <a:stretch/>
          </p:blipFill>
          <p:spPr bwMode="auto">
            <a:xfrm>
              <a:off x="7149531" y="2862391"/>
              <a:ext cx="2930134" cy="268339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Group 8">
            <a:extLst>
              <a:ext uri="{FF2B5EF4-FFF2-40B4-BE49-F238E27FC236}">
                <a16:creationId xmlns:a16="http://schemas.microsoft.com/office/drawing/2014/main" id="{FAE9C63C-999B-137D-8348-835EA5CCA518}"/>
              </a:ext>
            </a:extLst>
          </p:cNvPr>
          <p:cNvGrpSpPr/>
          <p:nvPr/>
        </p:nvGrpSpPr>
        <p:grpSpPr>
          <a:xfrm>
            <a:off x="9388245" y="2748740"/>
            <a:ext cx="2683396" cy="3547090"/>
            <a:chOff x="9388245" y="2748740"/>
            <a:chExt cx="2683396" cy="3547090"/>
          </a:xfrm>
        </p:grpSpPr>
        <p:pic>
          <p:nvPicPr>
            <p:cNvPr id="1026" name="Picture 2" descr="Country Range Apple Juice (carton) - 27x200ml">
              <a:extLst>
                <a:ext uri="{FF2B5EF4-FFF2-40B4-BE49-F238E27FC236}">
                  <a16:creationId xmlns:a16="http://schemas.microsoft.com/office/drawing/2014/main" id="{4738EB88-93D3-D38A-D949-C33E4AEE53D5}"/>
                </a:ext>
              </a:extLst>
            </p:cNvPr>
            <p:cNvPicPr>
              <a:picLocks noChangeAspect="1" noChangeArrowheads="1"/>
            </p:cNvPicPr>
            <p:nvPr/>
          </p:nvPicPr>
          <p:blipFill>
            <a:blip r:embed="rId8">
              <a:extLst>
                <a:ext uri="{BEBA8EAE-BF5A-486C-A8C5-ECC9F3942E4B}">
                  <a14:imgProps xmlns:a14="http://schemas.microsoft.com/office/drawing/2010/main">
                    <a14:imgLayer r:embed="rId9">
                      <a14:imgEffect>
                        <a14:backgroundRemoval t="2143" b="96000" l="10000" r="90000">
                          <a14:foregroundMark x1="44857" y1="96000" x2="55143" y2="83429"/>
                          <a14:foregroundMark x1="54143" y1="5429" x2="53571" y2="20857"/>
                          <a14:foregroundMark x1="69286" y1="2143" x2="54571" y2="5714"/>
                        </a14:backgroundRemoval>
                      </a14:imgEffect>
                    </a14:imgLayer>
                  </a14:imgProps>
                </a:ext>
                <a:ext uri="{28A0092B-C50C-407E-A947-70E740481C1C}">
                  <a14:useLocalDpi xmlns:a14="http://schemas.microsoft.com/office/drawing/2010/main" val="0"/>
                </a:ext>
              </a:extLst>
            </a:blip>
            <a:srcRect/>
            <a:stretch>
              <a:fillRect/>
            </a:stretch>
          </p:blipFill>
          <p:spPr bwMode="auto">
            <a:xfrm>
              <a:off x="9388245" y="2748740"/>
              <a:ext cx="2683396" cy="268339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E9BCC12B-9E59-C1F5-6373-D5AB2605F283}"/>
                </a:ext>
              </a:extLst>
            </p:cNvPr>
            <p:cNvSpPr txBox="1"/>
            <p:nvPr/>
          </p:nvSpPr>
          <p:spPr>
            <a:xfrm>
              <a:off x="9450676" y="5464833"/>
              <a:ext cx="2558535" cy="830997"/>
            </a:xfrm>
            <a:prstGeom prst="rect">
              <a:avLst/>
            </a:prstGeom>
            <a:solidFill>
              <a:schemeClr val="accent5">
                <a:lumMod val="40000"/>
                <a:lumOff val="60000"/>
              </a:schemeClr>
            </a:solidFill>
          </p:spPr>
          <p:txBody>
            <a:bodyPr wrap="square" rtlCol="0">
              <a:spAutoFit/>
            </a:bodyPr>
            <a:lstStyle/>
            <a:p>
              <a:pPr algn="ctr"/>
              <a:r>
                <a:rPr lang="en-GB" sz="2400" dirty="0">
                  <a:latin typeface="Dreaming Outloud Pro" panose="03050502040302030504" pitchFamily="66" charset="0"/>
                  <a:cs typeface="Dreaming Outloud Pro" panose="03050502040302030504" pitchFamily="66" charset="0"/>
                </a:rPr>
                <a:t>Juice Cartons and paper straws</a:t>
              </a:r>
            </a:p>
          </p:txBody>
        </p:sp>
      </p:grpSp>
    </p:spTree>
    <p:extLst>
      <p:ext uri="{BB962C8B-B14F-4D97-AF65-F5344CB8AC3E}">
        <p14:creationId xmlns:p14="http://schemas.microsoft.com/office/powerpoint/2010/main" val="3182918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arn(inVertical)">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arn(inVertical)">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C03FCB-3BA6-8E23-ABF3-A5CED9F5D30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E6C5878-49E7-0EAD-D00A-DAB769B15ADF}"/>
              </a:ext>
            </a:extLst>
          </p:cNvPr>
          <p:cNvSpPr/>
          <p:nvPr/>
        </p:nvSpPr>
        <p:spPr>
          <a:xfrm>
            <a:off x="159488" y="116958"/>
            <a:ext cx="11865935" cy="1323439"/>
          </a:xfrm>
          <a:prstGeom prst="rect">
            <a:avLst/>
          </a:prstGeom>
          <a:solidFill>
            <a:srgbClr val="FFFF00"/>
          </a:solidFill>
        </p:spPr>
        <p:txBody>
          <a:bodyPr wrap="square" lIns="91440" tIns="45720" rIns="91440" bIns="45720">
            <a:spAutoFit/>
          </a:bodyPr>
          <a:lstStyle/>
          <a:p>
            <a:pPr algn="ctr"/>
            <a:r>
              <a:rPr lang="en-US" sz="8000" b="0" cap="none" spc="0" dirty="0">
                <a:ln w="0"/>
                <a:solidFill>
                  <a:schemeClr val="tx1"/>
                </a:solidFill>
                <a:effectLst>
                  <a:outerShdw blurRad="38100" dist="19050" dir="2700000" algn="tl" rotWithShape="0">
                    <a:schemeClr val="dk1">
                      <a:alpha val="40000"/>
                    </a:schemeClr>
                  </a:outerShdw>
                </a:effectLst>
                <a:latin typeface="Dreaming Outloud Pro" panose="03050502040302030504" pitchFamily="66" charset="0"/>
                <a:cs typeface="Dreaming Outloud Pro" panose="03050502040302030504" pitchFamily="66" charset="0"/>
              </a:rPr>
              <a:t>What can be recycled?</a:t>
            </a:r>
          </a:p>
        </p:txBody>
      </p:sp>
      <p:sp>
        <p:nvSpPr>
          <p:cNvPr id="4" name="TextBox 3">
            <a:extLst>
              <a:ext uri="{FF2B5EF4-FFF2-40B4-BE49-F238E27FC236}">
                <a16:creationId xmlns:a16="http://schemas.microsoft.com/office/drawing/2014/main" id="{17A6D284-AFC2-7C76-E998-1015AE9A7520}"/>
              </a:ext>
            </a:extLst>
          </p:cNvPr>
          <p:cNvSpPr txBox="1"/>
          <p:nvPr/>
        </p:nvSpPr>
        <p:spPr>
          <a:xfrm>
            <a:off x="2126511" y="1640744"/>
            <a:ext cx="8123275" cy="1107996"/>
          </a:xfrm>
          <a:prstGeom prst="rect">
            <a:avLst/>
          </a:prstGeom>
          <a:solidFill>
            <a:srgbClr val="99CCFF"/>
          </a:solidFill>
        </p:spPr>
        <p:txBody>
          <a:bodyPr wrap="square" rtlCol="0">
            <a:spAutoFit/>
          </a:bodyPr>
          <a:lstStyle/>
          <a:p>
            <a:pPr algn="ctr"/>
            <a:r>
              <a:rPr lang="en-GB" sz="6600" dirty="0">
                <a:latin typeface="Dreaming Outloud Pro" panose="03050502040302030504" pitchFamily="66" charset="0"/>
                <a:cs typeface="Dreaming Outloud Pro" panose="03050502040302030504" pitchFamily="66" charset="0"/>
              </a:rPr>
              <a:t>Other items…</a:t>
            </a:r>
          </a:p>
        </p:txBody>
      </p:sp>
      <p:grpSp>
        <p:nvGrpSpPr>
          <p:cNvPr id="3" name="Group 2">
            <a:extLst>
              <a:ext uri="{FF2B5EF4-FFF2-40B4-BE49-F238E27FC236}">
                <a16:creationId xmlns:a16="http://schemas.microsoft.com/office/drawing/2014/main" id="{F8EB5B67-C29D-6945-FBD4-C2B674ABB956}"/>
              </a:ext>
            </a:extLst>
          </p:cNvPr>
          <p:cNvGrpSpPr/>
          <p:nvPr/>
        </p:nvGrpSpPr>
        <p:grpSpPr>
          <a:xfrm>
            <a:off x="1163899" y="2928444"/>
            <a:ext cx="2674437" cy="3165378"/>
            <a:chOff x="1578569" y="2997540"/>
            <a:chExt cx="2674437" cy="3165378"/>
          </a:xfrm>
        </p:grpSpPr>
        <p:sp>
          <p:nvSpPr>
            <p:cNvPr id="5" name="TextBox 4">
              <a:extLst>
                <a:ext uri="{FF2B5EF4-FFF2-40B4-BE49-F238E27FC236}">
                  <a16:creationId xmlns:a16="http://schemas.microsoft.com/office/drawing/2014/main" id="{3B75AC0D-42C6-8E5F-FDDB-FF6B3AADAE6A}"/>
                </a:ext>
              </a:extLst>
            </p:cNvPr>
            <p:cNvSpPr txBox="1"/>
            <p:nvPr/>
          </p:nvSpPr>
          <p:spPr>
            <a:xfrm>
              <a:off x="1578569" y="5578143"/>
              <a:ext cx="2594346" cy="584775"/>
            </a:xfrm>
            <a:prstGeom prst="rect">
              <a:avLst/>
            </a:prstGeom>
            <a:solidFill>
              <a:schemeClr val="accent5">
                <a:lumMod val="40000"/>
                <a:lumOff val="60000"/>
              </a:schemeClr>
            </a:solidFill>
          </p:spPr>
          <p:txBody>
            <a:bodyPr wrap="square" rtlCol="0">
              <a:spAutoFit/>
            </a:bodyPr>
            <a:lstStyle/>
            <a:p>
              <a:pPr algn="ctr"/>
              <a:r>
                <a:rPr lang="en-GB" sz="3200" dirty="0">
                  <a:latin typeface="Dreaming Outloud Pro" panose="03050502040302030504" pitchFamily="66" charset="0"/>
                  <a:cs typeface="Dreaming Outloud Pro" panose="03050502040302030504" pitchFamily="66" charset="0"/>
                </a:rPr>
                <a:t>Tin cans</a:t>
              </a:r>
            </a:p>
          </p:txBody>
        </p:sp>
        <p:pic>
          <p:nvPicPr>
            <p:cNvPr id="7170" name="Picture 2" descr="Diet Coke can Shop – The Udder Farm Shop">
              <a:extLst>
                <a:ext uri="{FF2B5EF4-FFF2-40B4-BE49-F238E27FC236}">
                  <a16:creationId xmlns:a16="http://schemas.microsoft.com/office/drawing/2014/main" id="{AB75E4E3-4342-E14D-0268-88D466D81A20}"/>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4889" b="95556" l="9778" r="89778">
                          <a14:foregroundMark x1="50667" y1="95556" x2="55111" y2="79111"/>
                          <a14:foregroundMark x1="37333" y1="8000" x2="58667" y2="8444"/>
                          <a14:foregroundMark x1="65778" y1="4889" x2="49778" y2="5333"/>
                          <a14:foregroundMark x1="30222" y1="4889" x2="40889" y2="4889"/>
                          <a14:foregroundMark x1="69333" y1="6667" x2="70222" y2="10667"/>
                        </a14:backgroundRemoval>
                      </a14:imgEffect>
                    </a14:imgLayer>
                  </a14:imgProps>
                </a:ext>
                <a:ext uri="{28A0092B-C50C-407E-A947-70E740481C1C}">
                  <a14:useLocalDpi xmlns:a14="http://schemas.microsoft.com/office/drawing/2010/main" val="0"/>
                </a:ext>
              </a:extLst>
            </a:blip>
            <a:srcRect/>
            <a:stretch>
              <a:fillRect/>
            </a:stretch>
          </p:blipFill>
          <p:spPr bwMode="auto">
            <a:xfrm>
              <a:off x="1708486" y="2997540"/>
              <a:ext cx="2544520" cy="254452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8" name="Group 7">
            <a:extLst>
              <a:ext uri="{FF2B5EF4-FFF2-40B4-BE49-F238E27FC236}">
                <a16:creationId xmlns:a16="http://schemas.microsoft.com/office/drawing/2014/main" id="{0E89A4AC-0DEE-664A-47A6-C3EF2963E22C}"/>
              </a:ext>
            </a:extLst>
          </p:cNvPr>
          <p:cNvGrpSpPr/>
          <p:nvPr/>
        </p:nvGrpSpPr>
        <p:grpSpPr>
          <a:xfrm>
            <a:off x="4443211" y="2748740"/>
            <a:ext cx="6476906" cy="3945806"/>
            <a:chOff x="4443211" y="2748740"/>
            <a:chExt cx="6476906" cy="3945806"/>
          </a:xfrm>
        </p:grpSpPr>
        <p:sp>
          <p:nvSpPr>
            <p:cNvPr id="6" name="TextBox 5">
              <a:extLst>
                <a:ext uri="{FF2B5EF4-FFF2-40B4-BE49-F238E27FC236}">
                  <a16:creationId xmlns:a16="http://schemas.microsoft.com/office/drawing/2014/main" id="{DC42274D-9A6E-A8B9-7325-4D6944570E3F}"/>
                </a:ext>
              </a:extLst>
            </p:cNvPr>
            <p:cNvSpPr txBox="1"/>
            <p:nvPr/>
          </p:nvSpPr>
          <p:spPr>
            <a:xfrm>
              <a:off x="4443211" y="6109771"/>
              <a:ext cx="6476906" cy="584775"/>
            </a:xfrm>
            <a:prstGeom prst="rect">
              <a:avLst/>
            </a:prstGeom>
            <a:solidFill>
              <a:schemeClr val="accent5">
                <a:lumMod val="40000"/>
                <a:lumOff val="60000"/>
              </a:schemeClr>
            </a:solidFill>
          </p:spPr>
          <p:txBody>
            <a:bodyPr wrap="square" rtlCol="0">
              <a:spAutoFit/>
            </a:bodyPr>
            <a:lstStyle/>
            <a:p>
              <a:pPr algn="ctr"/>
              <a:r>
                <a:rPr lang="en-GB" sz="3200" dirty="0">
                  <a:latin typeface="Dreaming Outloud Pro" panose="03050502040302030504" pitchFamily="66" charset="0"/>
                  <a:cs typeface="Dreaming Outloud Pro" panose="03050502040302030504" pitchFamily="66" charset="0"/>
                </a:rPr>
                <a:t>Tin Foil (the size of a tennis ball)</a:t>
              </a:r>
            </a:p>
          </p:txBody>
        </p:sp>
        <p:pic>
          <p:nvPicPr>
            <p:cNvPr id="7172" name="Picture 4" descr="If five million people - You can recycle aluminium foil but you can only do  that if there is enough for the recycling processing machines to identify  it and separate it. So">
              <a:extLst>
                <a:ext uri="{FF2B5EF4-FFF2-40B4-BE49-F238E27FC236}">
                  <a16:creationId xmlns:a16="http://schemas.microsoft.com/office/drawing/2014/main" id="{47CAB7A8-35A2-56D2-C074-CE9EED9EB5E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09952" y="2748740"/>
              <a:ext cx="4878917" cy="3361031"/>
            </a:xfrm>
            <a:prstGeom prst="rect">
              <a:avLst/>
            </a:prstGeom>
            <a:noFill/>
            <a:extLst>
              <a:ext uri="{909E8E84-426E-40DD-AFC4-6F175D3DCCD1}">
                <a14:hiddenFill xmlns:a14="http://schemas.microsoft.com/office/drawing/2010/main">
                  <a:solidFill>
                    <a:srgbClr val="FFFFFF"/>
                  </a:solidFill>
                </a14:hiddenFill>
              </a:ext>
            </a:extLst>
          </p:spPr>
        </p:pic>
      </p:grpSp>
      <p:sp>
        <p:nvSpPr>
          <p:cNvPr id="9" name="TextBox 8">
            <a:extLst>
              <a:ext uri="{FF2B5EF4-FFF2-40B4-BE49-F238E27FC236}">
                <a16:creationId xmlns:a16="http://schemas.microsoft.com/office/drawing/2014/main" id="{7438B010-FF02-C288-12ED-20E9A75F0047}"/>
              </a:ext>
            </a:extLst>
          </p:cNvPr>
          <p:cNvSpPr txBox="1"/>
          <p:nvPr/>
        </p:nvSpPr>
        <p:spPr>
          <a:xfrm>
            <a:off x="531628" y="6129905"/>
            <a:ext cx="3611963" cy="646331"/>
          </a:xfrm>
          <a:prstGeom prst="rect">
            <a:avLst/>
          </a:prstGeom>
          <a:solidFill>
            <a:srgbClr val="FF0000"/>
          </a:solidFill>
        </p:spPr>
        <p:txBody>
          <a:bodyPr wrap="square" rtlCol="0">
            <a:spAutoFit/>
          </a:bodyPr>
          <a:lstStyle/>
          <a:p>
            <a:pPr algn="ctr"/>
            <a:r>
              <a:rPr lang="en-GB" sz="3600" dirty="0">
                <a:ln>
                  <a:solidFill>
                    <a:schemeClr val="bg1"/>
                  </a:solidFill>
                </a:ln>
                <a:solidFill>
                  <a:schemeClr val="bg1"/>
                </a:solidFill>
                <a:latin typeface="Dreaming Outloud Pro" panose="03050502040302030504" pitchFamily="66" charset="0"/>
                <a:cs typeface="Dreaming Outloud Pro" panose="03050502040302030504" pitchFamily="66" charset="0"/>
              </a:rPr>
              <a:t>MUST be washed.</a:t>
            </a:r>
          </a:p>
        </p:txBody>
      </p:sp>
    </p:spTree>
    <p:extLst>
      <p:ext uri="{BB962C8B-B14F-4D97-AF65-F5344CB8AC3E}">
        <p14:creationId xmlns:p14="http://schemas.microsoft.com/office/powerpoint/2010/main" val="2075105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6"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Horizont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Rubbermaid Rectangular Wastebasket 26.6 L - Blue - FG295673BLUE -  Rubbermaid Products">
            <a:extLst>
              <a:ext uri="{FF2B5EF4-FFF2-40B4-BE49-F238E27FC236}">
                <a16:creationId xmlns:a16="http://schemas.microsoft.com/office/drawing/2014/main" id="{4237664F-73BF-BFE8-69F2-BCFDECEF41AC}"/>
              </a:ext>
            </a:extLst>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l="14135" t="11008" r="12997" b="10543"/>
          <a:stretch/>
        </p:blipFill>
        <p:spPr bwMode="auto">
          <a:xfrm>
            <a:off x="435935" y="1943904"/>
            <a:ext cx="4327451" cy="465891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8EFD1A64-D413-F71A-C616-DABD61811C04}"/>
              </a:ext>
            </a:extLst>
          </p:cNvPr>
          <p:cNvSpPr txBox="1"/>
          <p:nvPr/>
        </p:nvSpPr>
        <p:spPr>
          <a:xfrm>
            <a:off x="5061098" y="2413591"/>
            <a:ext cx="6400800" cy="3416320"/>
          </a:xfrm>
          <a:prstGeom prst="rect">
            <a:avLst/>
          </a:prstGeom>
          <a:noFill/>
        </p:spPr>
        <p:txBody>
          <a:bodyPr wrap="square" rtlCol="0">
            <a:spAutoFit/>
          </a:bodyPr>
          <a:lstStyle/>
          <a:p>
            <a:pPr algn="ctr"/>
            <a:r>
              <a:rPr lang="en-GB" sz="5400" dirty="0">
                <a:latin typeface="Dreaming Outloud Pro" panose="03050502040302030504" pitchFamily="66" charset="0"/>
                <a:cs typeface="Dreaming Outloud Pro" panose="03050502040302030504" pitchFamily="66" charset="0"/>
              </a:rPr>
              <a:t>All of these items </a:t>
            </a:r>
            <a:r>
              <a:rPr lang="en-GB" sz="5400" b="1" dirty="0">
                <a:solidFill>
                  <a:srgbClr val="FF0000"/>
                </a:solidFill>
                <a:latin typeface="Dreaming Outloud Pro" panose="03050502040302030504" pitchFamily="66" charset="0"/>
                <a:cs typeface="Dreaming Outloud Pro" panose="03050502040302030504" pitchFamily="66" charset="0"/>
              </a:rPr>
              <a:t>MUST</a:t>
            </a:r>
            <a:r>
              <a:rPr lang="en-GB" sz="5400" dirty="0">
                <a:latin typeface="Dreaming Outloud Pro" panose="03050502040302030504" pitchFamily="66" charset="0"/>
                <a:cs typeface="Dreaming Outloud Pro" panose="03050502040302030504" pitchFamily="66" charset="0"/>
              </a:rPr>
              <a:t> be put in the blue bins found in all rooms in school.</a:t>
            </a:r>
          </a:p>
        </p:txBody>
      </p:sp>
    </p:spTree>
    <p:extLst>
      <p:ext uri="{BB962C8B-B14F-4D97-AF65-F5344CB8AC3E}">
        <p14:creationId xmlns:p14="http://schemas.microsoft.com/office/powerpoint/2010/main" val="2790987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500" fill="hold"/>
                                        <p:tgtEl>
                                          <p:spTgt spid="8194"/>
                                        </p:tgtEl>
                                        <p:attrNameLst>
                                          <p:attrName>ppt_w</p:attrName>
                                        </p:attrNameLst>
                                      </p:cBhvr>
                                      <p:tavLst>
                                        <p:tav tm="0">
                                          <p:val>
                                            <p:fltVal val="0"/>
                                          </p:val>
                                        </p:tav>
                                        <p:tav tm="100000">
                                          <p:val>
                                            <p:strVal val="#ppt_w"/>
                                          </p:val>
                                        </p:tav>
                                      </p:tavLst>
                                    </p:anim>
                                    <p:anim calcmode="lin" valueType="num">
                                      <p:cBhvr>
                                        <p:cTn id="8" dur="500" fill="hold"/>
                                        <p:tgtEl>
                                          <p:spTgt spid="819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A0CBEE7-4AF5-4329-23D3-CB12AB13252B}"/>
              </a:ext>
            </a:extLst>
          </p:cNvPr>
          <p:cNvSpPr/>
          <p:nvPr/>
        </p:nvSpPr>
        <p:spPr>
          <a:xfrm>
            <a:off x="159488" y="116958"/>
            <a:ext cx="11865935" cy="1200329"/>
          </a:xfrm>
          <a:prstGeom prst="rect">
            <a:avLst/>
          </a:prstGeom>
          <a:solidFill>
            <a:srgbClr val="FF0000"/>
          </a:solidFill>
        </p:spPr>
        <p:txBody>
          <a:bodyPr wrap="square" lIns="91440" tIns="45720" rIns="91440" bIns="45720">
            <a:spAutoFit/>
          </a:bodyPr>
          <a:lstStyle/>
          <a:p>
            <a:pPr algn="ctr"/>
            <a:r>
              <a:rPr lang="en-US" sz="7200" b="0" cap="none" spc="0" dirty="0">
                <a:ln w="0">
                  <a:solidFill>
                    <a:schemeClr val="bg1"/>
                  </a:solidFill>
                </a:ln>
                <a:solidFill>
                  <a:schemeClr val="bg1"/>
                </a:solidFill>
                <a:effectLst>
                  <a:outerShdw blurRad="38100" dist="19050" dir="2700000" algn="tl" rotWithShape="0">
                    <a:schemeClr val="dk1">
                      <a:alpha val="40000"/>
                    </a:schemeClr>
                  </a:outerShdw>
                </a:effectLst>
                <a:latin typeface="Dreaming Outloud Pro" panose="03050502040302030504" pitchFamily="66" charset="0"/>
                <a:cs typeface="Dreaming Outloud Pro" panose="03050502040302030504" pitchFamily="66" charset="0"/>
              </a:rPr>
              <a:t>What can NOT be recycled?</a:t>
            </a:r>
          </a:p>
        </p:txBody>
      </p:sp>
      <p:pic>
        <p:nvPicPr>
          <p:cNvPr id="9218" name="Picture 2" descr="Interfold Paper Towels 1 Ply x 4600 - Medical Products">
            <a:extLst>
              <a:ext uri="{FF2B5EF4-FFF2-40B4-BE49-F238E27FC236}">
                <a16:creationId xmlns:a16="http://schemas.microsoft.com/office/drawing/2014/main" id="{2EE020B8-D83E-9185-CFDF-0FE3843C37E4}"/>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5500" b="91500" l="5556" r="96429">
                        <a14:foregroundMark x1="5556" y1="16500" x2="22619" y2="60500"/>
                        <a14:foregroundMark x1="14286" y1="23000" x2="70238" y2="5500"/>
                        <a14:foregroundMark x1="96825" y1="46500" x2="86111" y2="54000"/>
                        <a14:foregroundMark x1="86111" y1="54000" x2="86111" y2="54000"/>
                        <a14:foregroundMark x1="87302" y1="91500" x2="61905" y2="89500"/>
                      </a14:backgroundRemoval>
                    </a14:imgEffect>
                  </a14:imgLayer>
                </a14:imgProps>
              </a:ext>
              <a:ext uri="{28A0092B-C50C-407E-A947-70E740481C1C}">
                <a14:useLocalDpi xmlns:a14="http://schemas.microsoft.com/office/drawing/2010/main" val="0"/>
              </a:ext>
            </a:extLst>
          </a:blip>
          <a:srcRect/>
          <a:stretch>
            <a:fillRect/>
          </a:stretch>
        </p:blipFill>
        <p:spPr bwMode="auto">
          <a:xfrm>
            <a:off x="504603" y="2445487"/>
            <a:ext cx="4918001" cy="390317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D7DBEEA-38F9-869E-CC1D-9E25B8639F7A}"/>
              </a:ext>
            </a:extLst>
          </p:cNvPr>
          <p:cNvSpPr txBox="1"/>
          <p:nvPr/>
        </p:nvSpPr>
        <p:spPr>
          <a:xfrm>
            <a:off x="5422604" y="2317897"/>
            <a:ext cx="6400800" cy="3631763"/>
          </a:xfrm>
          <a:prstGeom prst="rect">
            <a:avLst/>
          </a:prstGeom>
          <a:noFill/>
        </p:spPr>
        <p:txBody>
          <a:bodyPr wrap="square" rtlCol="0">
            <a:spAutoFit/>
          </a:bodyPr>
          <a:lstStyle/>
          <a:p>
            <a:pPr algn="ctr"/>
            <a:r>
              <a:rPr lang="en-GB" sz="11500" dirty="0">
                <a:latin typeface="Dreaming Outloud Pro" panose="03050502040302030504" pitchFamily="66" charset="0"/>
                <a:cs typeface="Dreaming Outloud Pro" panose="03050502040302030504" pitchFamily="66" charset="0"/>
              </a:rPr>
              <a:t>Paper towels</a:t>
            </a:r>
          </a:p>
        </p:txBody>
      </p:sp>
    </p:spTree>
    <p:extLst>
      <p:ext uri="{BB962C8B-B14F-4D97-AF65-F5344CB8AC3E}">
        <p14:creationId xmlns:p14="http://schemas.microsoft.com/office/powerpoint/2010/main" val="39245055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AE0360-464F-5BB5-F0E6-F8217286308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0CF91A1-8249-E97A-FBA0-4BEE97FAFF2E}"/>
              </a:ext>
            </a:extLst>
          </p:cNvPr>
          <p:cNvSpPr/>
          <p:nvPr/>
        </p:nvSpPr>
        <p:spPr>
          <a:xfrm>
            <a:off x="159488" y="116958"/>
            <a:ext cx="11865935" cy="1200329"/>
          </a:xfrm>
          <a:prstGeom prst="rect">
            <a:avLst/>
          </a:prstGeom>
          <a:solidFill>
            <a:srgbClr val="FF0000"/>
          </a:solidFill>
        </p:spPr>
        <p:txBody>
          <a:bodyPr wrap="square" lIns="91440" tIns="45720" rIns="91440" bIns="45720">
            <a:spAutoFit/>
          </a:bodyPr>
          <a:lstStyle/>
          <a:p>
            <a:pPr algn="ctr"/>
            <a:r>
              <a:rPr lang="en-US" sz="7200" b="0" cap="none" spc="0" dirty="0">
                <a:ln w="0">
                  <a:solidFill>
                    <a:schemeClr val="bg1"/>
                  </a:solidFill>
                </a:ln>
                <a:solidFill>
                  <a:schemeClr val="bg1"/>
                </a:solidFill>
                <a:effectLst>
                  <a:outerShdw blurRad="38100" dist="19050" dir="2700000" algn="tl" rotWithShape="0">
                    <a:schemeClr val="dk1">
                      <a:alpha val="40000"/>
                    </a:schemeClr>
                  </a:outerShdw>
                </a:effectLst>
                <a:latin typeface="Dreaming Outloud Pro" panose="03050502040302030504" pitchFamily="66" charset="0"/>
                <a:cs typeface="Dreaming Outloud Pro" panose="03050502040302030504" pitchFamily="66" charset="0"/>
              </a:rPr>
              <a:t>What can NOT be recycled?</a:t>
            </a:r>
          </a:p>
        </p:txBody>
      </p:sp>
      <p:sp>
        <p:nvSpPr>
          <p:cNvPr id="3" name="TextBox 2">
            <a:extLst>
              <a:ext uri="{FF2B5EF4-FFF2-40B4-BE49-F238E27FC236}">
                <a16:creationId xmlns:a16="http://schemas.microsoft.com/office/drawing/2014/main" id="{B65FBE89-04D5-A268-8957-198EFBDFFF2B}"/>
              </a:ext>
            </a:extLst>
          </p:cNvPr>
          <p:cNvSpPr txBox="1"/>
          <p:nvPr/>
        </p:nvSpPr>
        <p:spPr>
          <a:xfrm>
            <a:off x="5422604" y="2317897"/>
            <a:ext cx="6400800" cy="3631763"/>
          </a:xfrm>
          <a:prstGeom prst="rect">
            <a:avLst/>
          </a:prstGeom>
          <a:noFill/>
        </p:spPr>
        <p:txBody>
          <a:bodyPr wrap="square" rtlCol="0">
            <a:spAutoFit/>
          </a:bodyPr>
          <a:lstStyle/>
          <a:p>
            <a:pPr algn="ctr"/>
            <a:r>
              <a:rPr lang="en-GB" sz="11500" dirty="0">
                <a:latin typeface="Dreaming Outloud Pro" panose="03050502040302030504" pitchFamily="66" charset="0"/>
                <a:cs typeface="Dreaming Outloud Pro" panose="03050502040302030504" pitchFamily="66" charset="0"/>
              </a:rPr>
              <a:t>Tissue Paper</a:t>
            </a:r>
          </a:p>
        </p:txBody>
      </p:sp>
      <p:pic>
        <p:nvPicPr>
          <p:cNvPr id="10242" name="Picture 2" descr="Assorted Tissue Paper Squares 100 Pack | Hobbycraft">
            <a:extLst>
              <a:ext uri="{FF2B5EF4-FFF2-40B4-BE49-F238E27FC236}">
                <a16:creationId xmlns:a16="http://schemas.microsoft.com/office/drawing/2014/main" id="{2AD4FABD-2A71-7807-5562-A5206EB1737C}"/>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368596" y="2017196"/>
            <a:ext cx="4438539" cy="44385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94175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B9249B-B2DA-29A5-54F9-AE84D48D605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960556E-17C3-91E1-2A21-06086702C360}"/>
              </a:ext>
            </a:extLst>
          </p:cNvPr>
          <p:cNvSpPr/>
          <p:nvPr/>
        </p:nvSpPr>
        <p:spPr>
          <a:xfrm>
            <a:off x="159488" y="116958"/>
            <a:ext cx="11865935" cy="1200329"/>
          </a:xfrm>
          <a:prstGeom prst="rect">
            <a:avLst/>
          </a:prstGeom>
          <a:solidFill>
            <a:srgbClr val="FF0000"/>
          </a:solidFill>
        </p:spPr>
        <p:txBody>
          <a:bodyPr wrap="square" lIns="91440" tIns="45720" rIns="91440" bIns="45720">
            <a:spAutoFit/>
          </a:bodyPr>
          <a:lstStyle/>
          <a:p>
            <a:pPr algn="ctr"/>
            <a:r>
              <a:rPr lang="en-US" sz="7200" b="0" cap="none" spc="0" dirty="0">
                <a:ln w="0">
                  <a:solidFill>
                    <a:schemeClr val="bg1"/>
                  </a:solidFill>
                </a:ln>
                <a:solidFill>
                  <a:schemeClr val="bg1"/>
                </a:solidFill>
                <a:effectLst>
                  <a:outerShdw blurRad="38100" dist="19050" dir="2700000" algn="tl" rotWithShape="0">
                    <a:schemeClr val="dk1">
                      <a:alpha val="40000"/>
                    </a:schemeClr>
                  </a:outerShdw>
                </a:effectLst>
                <a:latin typeface="Dreaming Outloud Pro" panose="03050502040302030504" pitchFamily="66" charset="0"/>
                <a:cs typeface="Dreaming Outloud Pro" panose="03050502040302030504" pitchFamily="66" charset="0"/>
              </a:rPr>
              <a:t>What can NOT be recycled?</a:t>
            </a:r>
          </a:p>
        </p:txBody>
      </p:sp>
      <p:sp>
        <p:nvSpPr>
          <p:cNvPr id="3" name="TextBox 2">
            <a:extLst>
              <a:ext uri="{FF2B5EF4-FFF2-40B4-BE49-F238E27FC236}">
                <a16:creationId xmlns:a16="http://schemas.microsoft.com/office/drawing/2014/main" id="{ABFEF258-DED0-2F37-BEEC-20FC4307BF7F}"/>
              </a:ext>
            </a:extLst>
          </p:cNvPr>
          <p:cNvSpPr txBox="1"/>
          <p:nvPr/>
        </p:nvSpPr>
        <p:spPr>
          <a:xfrm>
            <a:off x="5263116" y="2070359"/>
            <a:ext cx="6400800" cy="4154984"/>
          </a:xfrm>
          <a:prstGeom prst="rect">
            <a:avLst/>
          </a:prstGeom>
          <a:noFill/>
        </p:spPr>
        <p:txBody>
          <a:bodyPr wrap="square" rtlCol="0">
            <a:spAutoFit/>
          </a:bodyPr>
          <a:lstStyle/>
          <a:p>
            <a:pPr algn="ctr"/>
            <a:r>
              <a:rPr lang="en-GB" sz="6600" dirty="0">
                <a:latin typeface="Dreaming Outloud Pro" panose="03050502040302030504" pitchFamily="66" charset="0"/>
                <a:cs typeface="Dreaming Outloud Pro" panose="03050502040302030504" pitchFamily="66" charset="0"/>
              </a:rPr>
              <a:t>Lids from items like yoghurt pots and Dairylea Dunkers</a:t>
            </a:r>
          </a:p>
        </p:txBody>
      </p:sp>
      <p:pic>
        <p:nvPicPr>
          <p:cNvPr id="11268" name="Picture 4" descr="Die cut aluminum yogurt lids for yogurt cup sealing">
            <a:extLst>
              <a:ext uri="{FF2B5EF4-FFF2-40B4-BE49-F238E27FC236}">
                <a16:creationId xmlns:a16="http://schemas.microsoft.com/office/drawing/2014/main" id="{86542C3A-5B40-A6C5-4232-63B8E8031607}"/>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9278" b="89691" l="3475" r="95753">
                        <a14:foregroundMark x1="4247" y1="56701" x2="28958" y2="32990"/>
                        <a14:foregroundMark x1="5405" y1="40722" x2="20077" y2="31443"/>
                        <a14:foregroundMark x1="20077" y1="31443" x2="54826" y2="25773"/>
                        <a14:foregroundMark x1="54826" y1="25773" x2="82625" y2="44845"/>
                        <a14:foregroundMark x1="82625" y1="44845" x2="91892" y2="76289"/>
                        <a14:foregroundMark x1="91120" y1="75773" x2="95753" y2="63402"/>
                        <a14:foregroundMark x1="82625" y1="73196" x2="95367" y2="67526"/>
                        <a14:foregroundMark x1="77606" y1="60825" x2="88803" y2="53608"/>
                        <a14:foregroundMark x1="55598" y1="45361" x2="62934" y2="31443"/>
                        <a14:foregroundMark x1="62934" y1="31443" x2="62934" y2="31443"/>
                        <a14:foregroundMark x1="40154" y1="11856" x2="54440" y2="31443"/>
                        <a14:foregroundMark x1="58687" y1="13402" x2="72587" y2="37629"/>
                        <a14:foregroundMark x1="72587" y1="37629" x2="72587" y2="37629"/>
                        <a14:foregroundMark x1="71429" y1="23196" x2="80309" y2="27835"/>
                        <a14:foregroundMark x1="78378" y1="25773" x2="67181" y2="20103"/>
                        <a14:foregroundMark x1="67181" y1="20103" x2="62934" y2="21134"/>
                        <a14:foregroundMark x1="62162" y1="12887" x2="72973" y2="22680"/>
                        <a14:foregroundMark x1="72973" y1="22680" x2="72973" y2="22680"/>
                        <a14:foregroundMark x1="51737" y1="13402" x2="63320" y2="13402"/>
                        <a14:foregroundMark x1="63320" y1="13402" x2="72201" y2="21649"/>
                        <a14:foregroundMark x1="72201" y1="21649" x2="72973" y2="23196"/>
                        <a14:foregroundMark x1="41699" y1="11340" x2="55985" y2="18557"/>
                        <a14:foregroundMark x1="7722" y1="25773" x2="26641" y2="44845"/>
                        <a14:foregroundMark x1="9653" y1="31443" x2="24324" y2="29381"/>
                        <a14:foregroundMark x1="24324" y1="29381" x2="24324" y2="29381"/>
                        <a14:foregroundMark x1="41313" y1="10825" x2="55598" y2="13402"/>
                        <a14:foregroundMark x1="55598" y1="13402" x2="56757" y2="14433"/>
                        <a14:foregroundMark x1="47104" y1="10309" x2="58301" y2="9278"/>
                        <a14:foregroundMark x1="58301" y1="9278" x2="71042" y2="11340"/>
                        <a14:foregroundMark x1="71042" y1="11340" x2="74903" y2="25773"/>
                        <a14:foregroundMark x1="74903" y1="25773" x2="74903" y2="25773"/>
                        <a14:foregroundMark x1="72973" y1="18557" x2="76834" y2="26289"/>
                      </a14:backgroundRemoval>
                    </a14:imgEffect>
                  </a14:imgLayer>
                </a14:imgProps>
              </a:ext>
              <a:ext uri="{28A0092B-C50C-407E-A947-70E740481C1C}">
                <a14:useLocalDpi xmlns:a14="http://schemas.microsoft.com/office/drawing/2010/main" val="0"/>
              </a:ext>
            </a:extLst>
          </a:blip>
          <a:srcRect/>
          <a:stretch>
            <a:fillRect/>
          </a:stretch>
        </p:blipFill>
        <p:spPr bwMode="auto">
          <a:xfrm>
            <a:off x="354309" y="2070359"/>
            <a:ext cx="4943857" cy="37031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65041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701ED3-1FE1-3524-2F76-F7063126BD5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916E344-7A7C-CC48-2225-AF24791061C1}"/>
              </a:ext>
            </a:extLst>
          </p:cNvPr>
          <p:cNvSpPr/>
          <p:nvPr/>
        </p:nvSpPr>
        <p:spPr>
          <a:xfrm>
            <a:off x="159488" y="116958"/>
            <a:ext cx="11865935" cy="1200329"/>
          </a:xfrm>
          <a:prstGeom prst="rect">
            <a:avLst/>
          </a:prstGeom>
          <a:solidFill>
            <a:srgbClr val="FF0000"/>
          </a:solidFill>
        </p:spPr>
        <p:txBody>
          <a:bodyPr wrap="square" lIns="91440" tIns="45720" rIns="91440" bIns="45720">
            <a:spAutoFit/>
          </a:bodyPr>
          <a:lstStyle/>
          <a:p>
            <a:pPr algn="ctr"/>
            <a:r>
              <a:rPr lang="en-US" sz="7200" b="0" cap="none" spc="0" dirty="0">
                <a:ln w="0">
                  <a:solidFill>
                    <a:schemeClr val="bg1"/>
                  </a:solidFill>
                </a:ln>
                <a:solidFill>
                  <a:schemeClr val="bg1"/>
                </a:solidFill>
                <a:effectLst>
                  <a:outerShdw blurRad="38100" dist="19050" dir="2700000" algn="tl" rotWithShape="0">
                    <a:schemeClr val="dk1">
                      <a:alpha val="40000"/>
                    </a:schemeClr>
                  </a:outerShdw>
                </a:effectLst>
                <a:latin typeface="Dreaming Outloud Pro" panose="03050502040302030504" pitchFamily="66" charset="0"/>
                <a:cs typeface="Dreaming Outloud Pro" panose="03050502040302030504" pitchFamily="66" charset="0"/>
              </a:rPr>
              <a:t>What can NOT be recycled?</a:t>
            </a:r>
          </a:p>
        </p:txBody>
      </p:sp>
      <p:sp>
        <p:nvSpPr>
          <p:cNvPr id="3" name="TextBox 2">
            <a:extLst>
              <a:ext uri="{FF2B5EF4-FFF2-40B4-BE49-F238E27FC236}">
                <a16:creationId xmlns:a16="http://schemas.microsoft.com/office/drawing/2014/main" id="{FE4AFEE0-E99C-FE46-5BFA-6A135A2E745F}"/>
              </a:ext>
            </a:extLst>
          </p:cNvPr>
          <p:cNvSpPr txBox="1"/>
          <p:nvPr/>
        </p:nvSpPr>
        <p:spPr>
          <a:xfrm>
            <a:off x="6539024" y="2398425"/>
            <a:ext cx="5156790" cy="3046988"/>
          </a:xfrm>
          <a:prstGeom prst="rect">
            <a:avLst/>
          </a:prstGeom>
          <a:noFill/>
        </p:spPr>
        <p:txBody>
          <a:bodyPr wrap="square" rtlCol="0">
            <a:spAutoFit/>
          </a:bodyPr>
          <a:lstStyle/>
          <a:p>
            <a:pPr algn="ctr"/>
            <a:r>
              <a:rPr lang="en-GB" sz="9600" dirty="0">
                <a:latin typeface="Dreaming Outloud Pro" panose="03050502040302030504" pitchFamily="66" charset="0"/>
                <a:cs typeface="Dreaming Outloud Pro" panose="03050502040302030504" pitchFamily="66" charset="0"/>
              </a:rPr>
              <a:t>Crisp packets</a:t>
            </a:r>
          </a:p>
        </p:txBody>
      </p:sp>
      <p:pic>
        <p:nvPicPr>
          <p:cNvPr id="12290" name="Picture 2" descr="Recycle your crisp packets! - Blue Marine Travel">
            <a:extLst>
              <a:ext uri="{FF2B5EF4-FFF2-40B4-BE49-F238E27FC236}">
                <a16:creationId xmlns:a16="http://schemas.microsoft.com/office/drawing/2014/main" id="{CCE5ADAF-F25E-4CF0-8A87-9976DEE89042}"/>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9524" b="89881" l="7641" r="94020">
                        <a14:foregroundMark x1="7973" y1="16667" x2="11960" y2="25595"/>
                        <a14:foregroundMark x1="12292" y1="88095" x2="26578" y2="88095"/>
                        <a14:foregroundMark x1="55482" y1="86310" x2="87043" y2="89881"/>
                        <a14:foregroundMark x1="94020" y1="18452" x2="87043" y2="28571"/>
                        <a14:foregroundMark x1="87043" y1="28571" x2="86711" y2="29167"/>
                        <a14:foregroundMark x1="13289" y1="82738" x2="13953" y2="80357"/>
                        <a14:foregroundMark x1="12625" y1="86310" x2="13289" y2="80357"/>
                        <a14:foregroundMark x1="14950" y1="63690" x2="16944" y2="72024"/>
                      </a14:backgroundRemoval>
                    </a14:imgEffect>
                  </a14:imgLayer>
                </a14:imgProps>
              </a:ext>
              <a:ext uri="{28A0092B-C50C-407E-A947-70E740481C1C}">
                <a14:useLocalDpi xmlns:a14="http://schemas.microsoft.com/office/drawing/2010/main" val="0"/>
              </a:ext>
            </a:extLst>
          </a:blip>
          <a:srcRect/>
          <a:stretch>
            <a:fillRect/>
          </a:stretch>
        </p:blipFill>
        <p:spPr bwMode="auto">
          <a:xfrm>
            <a:off x="-85061" y="2398425"/>
            <a:ext cx="6376988" cy="35592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96646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6FE0FB-59FE-CD76-55D6-C55AC317A4D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7AA6484C-8E90-6C99-AD81-2785D8191EF0}"/>
              </a:ext>
            </a:extLst>
          </p:cNvPr>
          <p:cNvSpPr/>
          <p:nvPr/>
        </p:nvSpPr>
        <p:spPr>
          <a:xfrm>
            <a:off x="159488" y="116958"/>
            <a:ext cx="11865935" cy="1200329"/>
          </a:xfrm>
          <a:prstGeom prst="rect">
            <a:avLst/>
          </a:prstGeom>
          <a:solidFill>
            <a:srgbClr val="FF0000"/>
          </a:solidFill>
        </p:spPr>
        <p:txBody>
          <a:bodyPr wrap="square" lIns="91440" tIns="45720" rIns="91440" bIns="45720">
            <a:spAutoFit/>
          </a:bodyPr>
          <a:lstStyle/>
          <a:p>
            <a:pPr algn="ctr"/>
            <a:r>
              <a:rPr lang="en-US" sz="7200" b="0" cap="none" spc="0" dirty="0">
                <a:ln w="0">
                  <a:solidFill>
                    <a:schemeClr val="bg1"/>
                  </a:solidFill>
                </a:ln>
                <a:solidFill>
                  <a:schemeClr val="bg1"/>
                </a:solidFill>
                <a:effectLst>
                  <a:outerShdw blurRad="38100" dist="19050" dir="2700000" algn="tl" rotWithShape="0">
                    <a:schemeClr val="dk1">
                      <a:alpha val="40000"/>
                    </a:schemeClr>
                  </a:outerShdw>
                </a:effectLst>
                <a:latin typeface="Dreaming Outloud Pro" panose="03050502040302030504" pitchFamily="66" charset="0"/>
                <a:cs typeface="Dreaming Outloud Pro" panose="03050502040302030504" pitchFamily="66" charset="0"/>
              </a:rPr>
              <a:t>What can NOT be recycled?</a:t>
            </a:r>
          </a:p>
        </p:txBody>
      </p:sp>
      <p:sp>
        <p:nvSpPr>
          <p:cNvPr id="3" name="TextBox 2">
            <a:extLst>
              <a:ext uri="{FF2B5EF4-FFF2-40B4-BE49-F238E27FC236}">
                <a16:creationId xmlns:a16="http://schemas.microsoft.com/office/drawing/2014/main" id="{D6C2CF6C-A40A-8F69-025E-B3797F54C7D6}"/>
              </a:ext>
            </a:extLst>
          </p:cNvPr>
          <p:cNvSpPr txBox="1"/>
          <p:nvPr/>
        </p:nvSpPr>
        <p:spPr>
          <a:xfrm>
            <a:off x="6496494" y="1915891"/>
            <a:ext cx="5156790" cy="4524315"/>
          </a:xfrm>
          <a:prstGeom prst="rect">
            <a:avLst/>
          </a:prstGeom>
          <a:noFill/>
        </p:spPr>
        <p:txBody>
          <a:bodyPr wrap="square" rtlCol="0">
            <a:spAutoFit/>
          </a:bodyPr>
          <a:lstStyle/>
          <a:p>
            <a:pPr algn="ctr"/>
            <a:r>
              <a:rPr lang="en-GB" sz="9600" dirty="0">
                <a:latin typeface="Dreaming Outloud Pro" panose="03050502040302030504" pitchFamily="66" charset="0"/>
                <a:cs typeface="Dreaming Outloud Pro" panose="03050502040302030504" pitchFamily="66" charset="0"/>
              </a:rPr>
              <a:t>Soft plastic wrapping</a:t>
            </a:r>
          </a:p>
        </p:txBody>
      </p:sp>
      <p:pic>
        <p:nvPicPr>
          <p:cNvPr id="1026" name="Picture 2" descr="Assortment of chocolate bars in their wrappers - Stock Image - H110/1114 -  Science Photo Library">
            <a:extLst>
              <a:ext uri="{FF2B5EF4-FFF2-40B4-BE49-F238E27FC236}">
                <a16:creationId xmlns:a16="http://schemas.microsoft.com/office/drawing/2014/main" id="{41EC62D0-5A8B-0DD7-8691-1AA5617966F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116181">
            <a:off x="479176" y="1823174"/>
            <a:ext cx="2911955" cy="219124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EF232080-7D23-DE40-49C8-E0FFF1003F96}"/>
              </a:ext>
            </a:extLst>
          </p:cNvPr>
          <p:cNvPicPr>
            <a:picLocks noChangeAspect="1"/>
          </p:cNvPicPr>
          <p:nvPr/>
        </p:nvPicPr>
        <p:blipFill rotWithShape="1">
          <a:blip r:embed="rId3">
            <a:extLst>
              <a:ext uri="{BEBA8EAE-BF5A-486C-A8C5-ECC9F3942E4B}">
                <a14:imgProps xmlns:a14="http://schemas.microsoft.com/office/drawing/2010/main">
                  <a14:imgLayer r:embed="rId4">
                    <a14:imgEffect>
                      <a14:backgroundRemoval t="10000" b="90000" l="4200" r="93600">
                        <a14:foregroundMark x1="5200" y1="28400" x2="19200" y2="53200"/>
                        <a14:foregroundMark x1="4200" y1="27200" x2="17400" y2="23400"/>
                        <a14:foregroundMark x1="17400" y1="23400" x2="18800" y2="22400"/>
                        <a14:foregroundMark x1="93600" y1="39200" x2="85200" y2="45400"/>
                      </a14:backgroundRemoval>
                    </a14:imgEffect>
                  </a14:imgLayer>
                </a14:imgProps>
              </a:ext>
            </a:extLst>
          </a:blip>
          <a:srcRect t="9033" b="8809"/>
          <a:stretch/>
        </p:blipFill>
        <p:spPr>
          <a:xfrm>
            <a:off x="2124353" y="4207822"/>
            <a:ext cx="3190538" cy="2621286"/>
          </a:xfrm>
          <a:prstGeom prst="rect">
            <a:avLst/>
          </a:prstGeom>
        </p:spPr>
      </p:pic>
      <p:pic>
        <p:nvPicPr>
          <p:cNvPr id="1028" name="Picture 4" descr="Cling Film 450mm">
            <a:extLst>
              <a:ext uri="{FF2B5EF4-FFF2-40B4-BE49-F238E27FC236}">
                <a16:creationId xmlns:a16="http://schemas.microsoft.com/office/drawing/2014/main" id="{0C13471F-A01D-6988-DD88-B7E1D1568676}"/>
              </a:ext>
            </a:extLst>
          </p:cNvPr>
          <p:cNvPicPr>
            <a:picLocks noChangeAspect="1" noChangeArrowheads="1"/>
          </p:cNvPicPr>
          <p:nvPr/>
        </p:nvPicPr>
        <p:blipFill rotWithShape="1">
          <a:blip r:embed="rId5">
            <a:extLst>
              <a:ext uri="{BEBA8EAE-BF5A-486C-A8C5-ECC9F3942E4B}">
                <a14:imgProps xmlns:a14="http://schemas.microsoft.com/office/drawing/2010/main">
                  <a14:imgLayer r:embed="rId6">
                    <a14:imgEffect>
                      <a14:backgroundRemoval t="10000" b="99125" l="3875" r="97875">
                        <a14:foregroundMark x1="3875" y1="58875" x2="74125" y2="39375"/>
                        <a14:foregroundMark x1="66125" y1="33500" x2="28375" y2="49000"/>
                        <a14:foregroundMark x1="65625" y1="32750" x2="54000" y2="39875"/>
                        <a14:foregroundMark x1="66500" y1="33375" x2="96875" y2="62000"/>
                        <a14:foregroundMark x1="96875" y1="62000" x2="97875" y2="64125"/>
                        <a14:foregroundMark x1="16000" y1="85750" x2="21750" y2="61500"/>
                        <a14:foregroundMark x1="24500" y1="87250" x2="45000" y2="99125"/>
                        <a14:foregroundMark x1="67375" y1="32750" x2="76625" y2="39250"/>
                        <a14:foregroundMark x1="64500" y1="32750" x2="57125" y2="36875"/>
                        <a14:foregroundMark x1="57125" y1="36875" x2="56750" y2="37250"/>
                      </a14:backgroundRemoval>
                    </a14:imgEffect>
                  </a14:imgLayer>
                </a14:imgProps>
              </a:ext>
              <a:ext uri="{28A0092B-C50C-407E-A947-70E740481C1C}">
                <a14:useLocalDpi xmlns:a14="http://schemas.microsoft.com/office/drawing/2010/main" val="0"/>
              </a:ext>
            </a:extLst>
          </a:blip>
          <a:srcRect t="22694"/>
          <a:stretch/>
        </p:blipFill>
        <p:spPr bwMode="auto">
          <a:xfrm>
            <a:off x="3719622" y="1147954"/>
            <a:ext cx="3530009" cy="27288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4541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edge">
                                      <p:cBhvr>
                                        <p:cTn id="7" dur="20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1028"/>
                                        </p:tgtEl>
                                        <p:attrNameLst>
                                          <p:attrName>style.visibility</p:attrName>
                                        </p:attrNameLst>
                                      </p:cBhvr>
                                      <p:to>
                                        <p:strVal val="visible"/>
                                      </p:to>
                                    </p:set>
                                    <p:animEffect transition="in" filter="wedge">
                                      <p:cBhvr>
                                        <p:cTn id="12" dur="2000"/>
                                        <p:tgtEl>
                                          <p:spTgt spid="1028"/>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edge">
                                      <p:cBhvr>
                                        <p:cTn id="1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30BDB2-CA11-0D9E-CABE-D70319FC3546}"/>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8238F03C-7AA7-172A-74F2-5F069D9CD7F7}"/>
              </a:ext>
            </a:extLst>
          </p:cNvPr>
          <p:cNvSpPr txBox="1"/>
          <p:nvPr/>
        </p:nvSpPr>
        <p:spPr>
          <a:xfrm>
            <a:off x="5061098" y="2149702"/>
            <a:ext cx="6400800" cy="4247317"/>
          </a:xfrm>
          <a:prstGeom prst="rect">
            <a:avLst/>
          </a:prstGeom>
          <a:noFill/>
        </p:spPr>
        <p:txBody>
          <a:bodyPr wrap="square" rtlCol="0">
            <a:spAutoFit/>
          </a:bodyPr>
          <a:lstStyle/>
          <a:p>
            <a:pPr algn="ctr"/>
            <a:r>
              <a:rPr lang="en-GB" sz="5400" dirty="0">
                <a:latin typeface="Dreaming Outloud Pro" panose="03050502040302030504" pitchFamily="66" charset="0"/>
                <a:cs typeface="Dreaming Outloud Pro" panose="03050502040302030504" pitchFamily="66" charset="0"/>
              </a:rPr>
              <a:t>All of these items </a:t>
            </a:r>
            <a:r>
              <a:rPr lang="en-GB" sz="5400" b="1" dirty="0">
                <a:solidFill>
                  <a:srgbClr val="FF0000"/>
                </a:solidFill>
                <a:latin typeface="Dreaming Outloud Pro" panose="03050502040302030504" pitchFamily="66" charset="0"/>
                <a:cs typeface="Dreaming Outloud Pro" panose="03050502040302030504" pitchFamily="66" charset="0"/>
              </a:rPr>
              <a:t>MUST</a:t>
            </a:r>
            <a:r>
              <a:rPr lang="en-GB" sz="5400" dirty="0">
                <a:latin typeface="Dreaming Outloud Pro" panose="03050502040302030504" pitchFamily="66" charset="0"/>
                <a:cs typeface="Dreaming Outloud Pro" panose="03050502040302030504" pitchFamily="66" charset="0"/>
              </a:rPr>
              <a:t> be put in the waste bins (with a bin bag) found in all rooms in school.</a:t>
            </a:r>
          </a:p>
        </p:txBody>
      </p:sp>
      <p:pic>
        <p:nvPicPr>
          <p:cNvPr id="13314" name="Picture 2" descr="Buy Waste Bin Liners - 50pcs | Strong &amp; Leakproof | 0737898884">
            <a:extLst>
              <a:ext uri="{FF2B5EF4-FFF2-40B4-BE49-F238E27FC236}">
                <a16:creationId xmlns:a16="http://schemas.microsoft.com/office/drawing/2014/main" id="{0851062B-4A6E-61C3-00F3-8305048CA180}"/>
              </a:ext>
            </a:extLst>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10000" b="90000" l="10000" r="90000">
                        <a14:foregroundMark x1="21400" y1="33000" x2="30400" y2="41000"/>
                        <a14:foregroundMark x1="81000" y1="28400" x2="84000" y2="40200"/>
                        <a14:foregroundMark x1="82400" y1="30600" x2="83400" y2="40200"/>
                        <a14:foregroundMark x1="84400" y1="40000" x2="83200" y2="27400"/>
                        <a14:foregroundMark x1="83200" y1="27400" x2="81000" y2="25600"/>
                      </a14:backgroundRemoval>
                    </a14:imgEffect>
                  </a14:imgLayer>
                </a14:imgProps>
              </a:ext>
              <a:ext uri="{28A0092B-C50C-407E-A947-70E740481C1C}">
                <a14:useLocalDpi xmlns:a14="http://schemas.microsoft.com/office/drawing/2010/main" val="0"/>
              </a:ext>
            </a:extLst>
          </a:blip>
          <a:srcRect l="13823" t="11712" r="13618" b="10818"/>
          <a:stretch/>
        </p:blipFill>
        <p:spPr bwMode="auto">
          <a:xfrm>
            <a:off x="180753" y="1474091"/>
            <a:ext cx="4610746" cy="49229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12956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42F241A-E2DD-DFAC-B8A0-1BE9412B8B68}"/>
              </a:ext>
            </a:extLst>
          </p:cNvPr>
          <p:cNvSpPr/>
          <p:nvPr/>
        </p:nvSpPr>
        <p:spPr>
          <a:xfrm>
            <a:off x="159488" y="116958"/>
            <a:ext cx="11865935" cy="1200329"/>
          </a:xfrm>
          <a:prstGeom prst="rect">
            <a:avLst/>
          </a:prstGeom>
          <a:solidFill>
            <a:srgbClr val="33CC33"/>
          </a:solidFill>
        </p:spPr>
        <p:txBody>
          <a:bodyPr wrap="square" lIns="91440" tIns="45720" rIns="91440" bIns="45720">
            <a:spAutoFit/>
          </a:bodyPr>
          <a:lstStyle/>
          <a:p>
            <a:pPr algn="ctr"/>
            <a:r>
              <a:rPr lang="en-US" sz="7200" b="0" cap="none" spc="0" dirty="0">
                <a:ln w="0">
                  <a:solidFill>
                    <a:schemeClr val="bg1"/>
                  </a:solidFill>
                </a:ln>
                <a:solidFill>
                  <a:schemeClr val="bg1"/>
                </a:solidFill>
                <a:effectLst>
                  <a:outerShdw blurRad="38100" dist="19050" dir="2700000" algn="tl" rotWithShape="0">
                    <a:schemeClr val="dk1">
                      <a:alpha val="40000"/>
                    </a:schemeClr>
                  </a:outerShdw>
                </a:effectLst>
                <a:latin typeface="Dreaming Outloud Pro" panose="03050502040302030504" pitchFamily="66" charset="0"/>
                <a:cs typeface="Dreaming Outloud Pro" panose="03050502040302030504" pitchFamily="66" charset="0"/>
              </a:rPr>
              <a:t>Where do food items go?</a:t>
            </a:r>
          </a:p>
        </p:txBody>
      </p:sp>
      <p:pic>
        <p:nvPicPr>
          <p:cNvPr id="14338" name="Picture 2" descr="High Grade 8l Ice White Wham Plastic Flip Top Waste Bin by Wham">
            <a:extLst>
              <a:ext uri="{FF2B5EF4-FFF2-40B4-BE49-F238E27FC236}">
                <a16:creationId xmlns:a16="http://schemas.microsoft.com/office/drawing/2014/main" id="{4138B681-22CD-B6F3-11C3-0EC8FCCBC582}"/>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380" b="99257" l="4098" r="98689">
                        <a14:foregroundMark x1="12131" y1="82166" x2="90656" y2="64013"/>
                        <a14:foregroundMark x1="7049" y1="10510" x2="98852" y2="35350"/>
                        <a14:foregroundMark x1="4262" y1="16879" x2="28689" y2="99363"/>
                        <a14:foregroundMark x1="63607" y1="1380" x2="69016" y2="7749"/>
                      </a14:backgroundRemoval>
                    </a14:imgEffect>
                  </a14:imgLayer>
                </a14:imgProps>
              </a:ext>
              <a:ext uri="{28A0092B-C50C-407E-A947-70E740481C1C}">
                <a14:useLocalDpi xmlns:a14="http://schemas.microsoft.com/office/drawing/2010/main" val="0"/>
              </a:ext>
            </a:extLst>
          </a:blip>
          <a:srcRect/>
          <a:stretch>
            <a:fillRect/>
          </a:stretch>
        </p:blipFill>
        <p:spPr bwMode="auto">
          <a:xfrm>
            <a:off x="8478985" y="1711841"/>
            <a:ext cx="3201101" cy="494414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33704FB-43CE-2A21-D23B-1EB7FD41148C}"/>
              </a:ext>
            </a:extLst>
          </p:cNvPr>
          <p:cNvSpPr txBox="1"/>
          <p:nvPr/>
        </p:nvSpPr>
        <p:spPr>
          <a:xfrm>
            <a:off x="691117" y="2368596"/>
            <a:ext cx="6400800" cy="3416320"/>
          </a:xfrm>
          <a:prstGeom prst="rect">
            <a:avLst/>
          </a:prstGeom>
          <a:noFill/>
        </p:spPr>
        <p:txBody>
          <a:bodyPr wrap="square" rtlCol="0">
            <a:spAutoFit/>
          </a:bodyPr>
          <a:lstStyle/>
          <a:p>
            <a:pPr algn="ctr"/>
            <a:r>
              <a:rPr lang="en-GB" sz="5400" dirty="0">
                <a:latin typeface="Dreaming Outloud Pro" panose="03050502040302030504" pitchFamily="66" charset="0"/>
                <a:cs typeface="Dreaming Outloud Pro" panose="03050502040302030504" pitchFamily="66" charset="0"/>
              </a:rPr>
              <a:t>All food items </a:t>
            </a:r>
            <a:r>
              <a:rPr lang="en-GB" sz="5400" b="1" dirty="0">
                <a:solidFill>
                  <a:srgbClr val="FF0000"/>
                </a:solidFill>
                <a:latin typeface="Dreaming Outloud Pro" panose="03050502040302030504" pitchFamily="66" charset="0"/>
                <a:cs typeface="Dreaming Outloud Pro" panose="03050502040302030504" pitchFamily="66" charset="0"/>
              </a:rPr>
              <a:t>MUST</a:t>
            </a:r>
            <a:r>
              <a:rPr lang="en-GB" sz="5400" dirty="0">
                <a:latin typeface="Dreaming Outloud Pro" panose="03050502040302030504" pitchFamily="66" charset="0"/>
                <a:cs typeface="Dreaming Outloud Pro" panose="03050502040302030504" pitchFamily="66" charset="0"/>
              </a:rPr>
              <a:t> be put in the food bins found in all rooms in school.</a:t>
            </a:r>
          </a:p>
        </p:txBody>
      </p:sp>
    </p:spTree>
    <p:extLst>
      <p:ext uri="{BB962C8B-B14F-4D97-AF65-F5344CB8AC3E}">
        <p14:creationId xmlns:p14="http://schemas.microsoft.com/office/powerpoint/2010/main" val="2137255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plus(in)">
                                      <p:cBhvr>
                                        <p:cTn id="7" dur="2000"/>
                                        <p:tgtEl>
                                          <p:spTgt spid="14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275F92-33B0-824D-D1A7-69EFCB1E44A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F3A6307-4180-ABE3-3608-024F216E493A}"/>
              </a:ext>
            </a:extLst>
          </p:cNvPr>
          <p:cNvSpPr/>
          <p:nvPr/>
        </p:nvSpPr>
        <p:spPr>
          <a:xfrm>
            <a:off x="159488" y="116958"/>
            <a:ext cx="11865935" cy="1015663"/>
          </a:xfrm>
          <a:prstGeom prst="rect">
            <a:avLst/>
          </a:prstGeom>
          <a:solidFill>
            <a:srgbClr val="33CC33"/>
          </a:solidFill>
        </p:spPr>
        <p:txBody>
          <a:bodyPr wrap="square" lIns="91440" tIns="45720" rIns="91440" bIns="45720">
            <a:spAutoFit/>
          </a:bodyPr>
          <a:lstStyle/>
          <a:p>
            <a:pPr algn="ctr"/>
            <a:r>
              <a:rPr lang="en-US" sz="6000" b="0" cap="none" spc="0" dirty="0">
                <a:ln w="0">
                  <a:solidFill>
                    <a:schemeClr val="bg1"/>
                  </a:solidFill>
                </a:ln>
                <a:solidFill>
                  <a:schemeClr val="bg1"/>
                </a:solidFill>
                <a:effectLst>
                  <a:outerShdw blurRad="38100" dist="19050" dir="2700000" algn="tl" rotWithShape="0">
                    <a:schemeClr val="dk1">
                      <a:alpha val="40000"/>
                    </a:schemeClr>
                  </a:outerShdw>
                </a:effectLst>
                <a:latin typeface="Dreaming Outloud Pro" panose="03050502040302030504" pitchFamily="66" charset="0"/>
                <a:cs typeface="Dreaming Outloud Pro" panose="03050502040302030504" pitchFamily="66" charset="0"/>
              </a:rPr>
              <a:t>Which </a:t>
            </a:r>
            <a:r>
              <a:rPr lang="en-US" sz="6000" dirty="0">
                <a:ln w="0">
                  <a:solidFill>
                    <a:schemeClr val="bg1"/>
                  </a:solidFill>
                </a:ln>
                <a:solidFill>
                  <a:schemeClr val="bg1"/>
                </a:solidFill>
                <a:effectLst>
                  <a:outerShdw blurRad="38100" dist="19050" dir="2700000" algn="tl" rotWithShape="0">
                    <a:schemeClr val="dk1">
                      <a:alpha val="40000"/>
                    </a:schemeClr>
                  </a:outerShdw>
                </a:effectLst>
                <a:latin typeface="Dreaming Outloud Pro" panose="03050502040302030504" pitchFamily="66" charset="0"/>
                <a:cs typeface="Dreaming Outloud Pro" panose="03050502040302030504" pitchFamily="66" charset="0"/>
              </a:rPr>
              <a:t>food items does this include</a:t>
            </a:r>
            <a:r>
              <a:rPr lang="en-US" sz="6000" b="0" cap="none" spc="0" dirty="0">
                <a:ln w="0">
                  <a:solidFill>
                    <a:schemeClr val="bg1"/>
                  </a:solidFill>
                </a:ln>
                <a:solidFill>
                  <a:schemeClr val="bg1"/>
                </a:solidFill>
                <a:effectLst>
                  <a:outerShdw blurRad="38100" dist="19050" dir="2700000" algn="tl" rotWithShape="0">
                    <a:schemeClr val="dk1">
                      <a:alpha val="40000"/>
                    </a:schemeClr>
                  </a:outerShdw>
                </a:effectLst>
                <a:latin typeface="Dreaming Outloud Pro" panose="03050502040302030504" pitchFamily="66" charset="0"/>
                <a:cs typeface="Dreaming Outloud Pro" panose="03050502040302030504" pitchFamily="66" charset="0"/>
              </a:rPr>
              <a:t>?</a:t>
            </a:r>
          </a:p>
        </p:txBody>
      </p:sp>
      <p:sp>
        <p:nvSpPr>
          <p:cNvPr id="4" name="TextBox 3">
            <a:extLst>
              <a:ext uri="{FF2B5EF4-FFF2-40B4-BE49-F238E27FC236}">
                <a16:creationId xmlns:a16="http://schemas.microsoft.com/office/drawing/2014/main" id="{C7C12F2D-73D9-D70D-2DBE-F7A4EFB9A065}"/>
              </a:ext>
            </a:extLst>
          </p:cNvPr>
          <p:cNvSpPr txBox="1"/>
          <p:nvPr/>
        </p:nvSpPr>
        <p:spPr>
          <a:xfrm>
            <a:off x="1610832" y="1950326"/>
            <a:ext cx="8963246" cy="923330"/>
          </a:xfrm>
          <a:prstGeom prst="rect">
            <a:avLst/>
          </a:prstGeom>
          <a:noFill/>
        </p:spPr>
        <p:txBody>
          <a:bodyPr wrap="square" rtlCol="0">
            <a:spAutoFit/>
          </a:bodyPr>
          <a:lstStyle/>
          <a:p>
            <a:pPr algn="ctr"/>
            <a:r>
              <a:rPr lang="en-GB" sz="5400" b="1" u="sng" dirty="0">
                <a:solidFill>
                  <a:srgbClr val="FF0000"/>
                </a:solidFill>
                <a:latin typeface="Dreaming Outloud Pro" panose="03050502040302030504" pitchFamily="66" charset="0"/>
                <a:cs typeface="Dreaming Outloud Pro" panose="03050502040302030504" pitchFamily="66" charset="0"/>
              </a:rPr>
              <a:t>All</a:t>
            </a:r>
            <a:r>
              <a:rPr lang="en-GB" sz="5400" dirty="0">
                <a:solidFill>
                  <a:srgbClr val="FF0000"/>
                </a:solidFill>
                <a:latin typeface="Dreaming Outloud Pro" panose="03050502040302030504" pitchFamily="66" charset="0"/>
                <a:cs typeface="Dreaming Outloud Pro" panose="03050502040302030504" pitchFamily="66" charset="0"/>
              </a:rPr>
              <a:t> foods but NO packaging!</a:t>
            </a:r>
          </a:p>
        </p:txBody>
      </p:sp>
      <p:pic>
        <p:nvPicPr>
          <p:cNvPr id="15362" name="Picture 2" descr="There Is No Such Thing As An Apple Core: Eat The Entire Fruit Safely">
            <a:extLst>
              <a:ext uri="{FF2B5EF4-FFF2-40B4-BE49-F238E27FC236}">
                <a16:creationId xmlns:a16="http://schemas.microsoft.com/office/drawing/2014/main" id="{90E95A0B-FF52-1393-840A-6DEFEF512F74}"/>
              </a:ext>
            </a:extLst>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l="16663" t="6181" r="20704" b="9118"/>
          <a:stretch/>
        </p:blipFill>
        <p:spPr bwMode="auto">
          <a:xfrm>
            <a:off x="329609" y="2372797"/>
            <a:ext cx="1594884" cy="2225120"/>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Orange Peel: The Most Aromatic Part Of The Fruit">
            <a:extLst>
              <a:ext uri="{FF2B5EF4-FFF2-40B4-BE49-F238E27FC236}">
                <a16:creationId xmlns:a16="http://schemas.microsoft.com/office/drawing/2014/main" id="{D830C6F4-4A82-D574-EC62-8A1A6718FDAF}"/>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9836" b="89617" l="9818" r="91636">
                        <a14:foregroundMark x1="91636" y1="40437" x2="90909" y2="69399"/>
                      </a14:backgroundRemoval>
                    </a14:imgEffect>
                  </a14:imgLayer>
                </a14:imgProps>
              </a:ext>
              <a:ext uri="{28A0092B-C50C-407E-A947-70E740481C1C}">
                <a14:useLocalDpi xmlns:a14="http://schemas.microsoft.com/office/drawing/2010/main" val="0"/>
              </a:ext>
            </a:extLst>
          </a:blip>
          <a:srcRect/>
          <a:stretch>
            <a:fillRect/>
          </a:stretch>
        </p:blipFill>
        <p:spPr bwMode="auto">
          <a:xfrm>
            <a:off x="2449508" y="2654679"/>
            <a:ext cx="3549723" cy="2362179"/>
          </a:xfrm>
          <a:prstGeom prst="rect">
            <a:avLst/>
          </a:prstGeom>
          <a:noFill/>
          <a:extLst>
            <a:ext uri="{909E8E84-426E-40DD-AFC4-6F175D3DCCD1}">
              <a14:hiddenFill xmlns:a14="http://schemas.microsoft.com/office/drawing/2010/main">
                <a:solidFill>
                  <a:srgbClr val="FFFFFF"/>
                </a:solidFill>
              </a14:hiddenFill>
            </a:ext>
          </a:extLst>
        </p:spPr>
      </p:pic>
      <p:pic>
        <p:nvPicPr>
          <p:cNvPr id="15366" name="Picture 6" descr="REVIEW: Nabisco Limited Edition Pumpkin Spice BelVita, 43% OFF">
            <a:extLst>
              <a:ext uri="{FF2B5EF4-FFF2-40B4-BE49-F238E27FC236}">
                <a16:creationId xmlns:a16="http://schemas.microsoft.com/office/drawing/2014/main" id="{91FA28C1-DFDD-FC90-61E3-164EB5AC343F}"/>
              </a:ext>
            </a:extLst>
          </p:cNvPr>
          <p:cNvPicPr>
            <a:picLocks noChangeAspect="1" noChangeArrowheads="1"/>
          </p:cNvPicPr>
          <p:nvPr/>
        </p:nvPicPr>
        <p:blipFill>
          <a:blip r:embed="rId6">
            <a:extLst>
              <a:ext uri="{BEBA8EAE-BF5A-486C-A8C5-ECC9F3942E4B}">
                <a14:imgProps xmlns:a14="http://schemas.microsoft.com/office/drawing/2010/main">
                  <a14:imgLayer r:embed="rId7">
                    <a14:imgEffect>
                      <a14:backgroundRemoval t="9341" b="95055" l="4332" r="95668">
                        <a14:foregroundMark x1="5054" y1="74176" x2="24910" y2="73077"/>
                        <a14:foregroundMark x1="23827" y1="95055" x2="30686" y2="71978"/>
                        <a14:foregroundMark x1="95668" y1="43956" x2="84477" y2="42308"/>
                      </a14:backgroundRemoval>
                    </a14:imgEffect>
                  </a14:imgLayer>
                </a14:imgProps>
              </a:ext>
              <a:ext uri="{28A0092B-C50C-407E-A947-70E740481C1C}">
                <a14:useLocalDpi xmlns:a14="http://schemas.microsoft.com/office/drawing/2010/main" val="0"/>
              </a:ext>
            </a:extLst>
          </a:blip>
          <a:srcRect/>
          <a:stretch>
            <a:fillRect/>
          </a:stretch>
        </p:blipFill>
        <p:spPr bwMode="auto">
          <a:xfrm>
            <a:off x="5313155" y="4846559"/>
            <a:ext cx="2892909" cy="1900756"/>
          </a:xfrm>
          <a:prstGeom prst="rect">
            <a:avLst/>
          </a:prstGeom>
          <a:noFill/>
          <a:extLst>
            <a:ext uri="{909E8E84-426E-40DD-AFC4-6F175D3DCCD1}">
              <a14:hiddenFill xmlns:a14="http://schemas.microsoft.com/office/drawing/2010/main">
                <a:solidFill>
                  <a:srgbClr val="FFFFFF"/>
                </a:solidFill>
              </a14:hiddenFill>
            </a:ext>
          </a:extLst>
        </p:spPr>
      </p:pic>
      <p:pic>
        <p:nvPicPr>
          <p:cNvPr id="15368" name="Picture 8" descr="Penne With Tomato Sauce Recipe by Tasty">
            <a:extLst>
              <a:ext uri="{FF2B5EF4-FFF2-40B4-BE49-F238E27FC236}">
                <a16:creationId xmlns:a16="http://schemas.microsoft.com/office/drawing/2014/main" id="{EAAE6C0F-5F2E-E907-998D-B37A7505E136}"/>
              </a:ext>
            </a:extLst>
          </p:cNvPr>
          <p:cNvPicPr>
            <a:picLocks noChangeAspect="1" noChangeArrowheads="1"/>
          </p:cNvPicPr>
          <p:nvPr/>
        </p:nvPicPr>
        <p:blipFill rotWithShape="1">
          <a:blip r:embed="rId8">
            <a:extLst>
              <a:ext uri="{BEBA8EAE-BF5A-486C-A8C5-ECC9F3942E4B}">
                <a14:imgProps xmlns:a14="http://schemas.microsoft.com/office/drawing/2010/main">
                  <a14:imgLayer r:embed="rId9">
                    <a14:imgEffect>
                      <a14:backgroundRemoval t="9778" b="89778" l="2222" r="96000">
                        <a14:foregroundMark x1="6222" y1="64889" x2="68889" y2="68444"/>
                        <a14:foregroundMark x1="68889" y1="68444" x2="93333" y2="76889"/>
                        <a14:foregroundMark x1="93333" y1="76889" x2="96444" y2="53333"/>
                        <a14:foregroundMark x1="96444" y1="53333" x2="94667" y2="49333"/>
                        <a14:foregroundMark x1="5333" y1="60889" x2="2222" y2="72889"/>
                        <a14:foregroundMark x1="91556" y1="78222" x2="77778" y2="82667"/>
                      </a14:backgroundRemoval>
                    </a14:imgEffect>
                  </a14:imgLayer>
                </a14:imgProps>
              </a:ext>
              <a:ext uri="{28A0092B-C50C-407E-A947-70E740481C1C}">
                <a14:useLocalDpi xmlns:a14="http://schemas.microsoft.com/office/drawing/2010/main" val="0"/>
              </a:ext>
            </a:extLst>
          </a:blip>
          <a:srcRect t="20620" b="9426"/>
          <a:stretch/>
        </p:blipFill>
        <p:spPr bwMode="auto">
          <a:xfrm>
            <a:off x="1127051" y="4829952"/>
            <a:ext cx="2468035" cy="1726476"/>
          </a:xfrm>
          <a:prstGeom prst="rect">
            <a:avLst/>
          </a:prstGeom>
          <a:noFill/>
          <a:extLst>
            <a:ext uri="{909E8E84-426E-40DD-AFC4-6F175D3DCCD1}">
              <a14:hiddenFill xmlns:a14="http://schemas.microsoft.com/office/drawing/2010/main">
                <a:solidFill>
                  <a:srgbClr val="FFFFFF"/>
                </a:solidFill>
              </a14:hiddenFill>
            </a:ext>
          </a:extLst>
        </p:spPr>
      </p:pic>
      <p:pic>
        <p:nvPicPr>
          <p:cNvPr id="15370" name="Picture 10" descr="Banana peel - Wikipedia">
            <a:extLst>
              <a:ext uri="{FF2B5EF4-FFF2-40B4-BE49-F238E27FC236}">
                <a16:creationId xmlns:a16="http://schemas.microsoft.com/office/drawing/2014/main" id="{27545FC4-CA0F-A1B8-1FDF-7A157DCF9F3F}"/>
              </a:ext>
            </a:extLst>
          </p:cNvPr>
          <p:cNvPicPr>
            <a:picLocks noChangeAspect="1" noChangeArrowheads="1"/>
          </p:cNvPicPr>
          <p:nvPr/>
        </p:nvPicPr>
        <p:blipFill>
          <a:blip r:embed="rId10">
            <a:extLst>
              <a:ext uri="{BEBA8EAE-BF5A-486C-A8C5-ECC9F3942E4B}">
                <a14:imgProps xmlns:a14="http://schemas.microsoft.com/office/drawing/2010/main">
                  <a14:imgLayer r:embed="rId11">
                    <a14:imgEffect>
                      <a14:backgroundRemoval t="3817" b="94656" l="9896" r="95313">
                        <a14:foregroundMark x1="31250" y1="3817" x2="48438" y2="34351"/>
                        <a14:foregroundMark x1="12500" y1="78626" x2="14063" y2="40076"/>
                        <a14:foregroundMark x1="42188" y1="95038" x2="42708" y2="76718"/>
                        <a14:foregroundMark x1="95313" y1="33206" x2="53125" y2="36260"/>
                        <a14:foregroundMark x1="54688" y1="33969" x2="79688" y2="33206"/>
                        <a14:foregroundMark x1="35417" y1="4198" x2="47396" y2="18702"/>
                      </a14:backgroundRemoval>
                    </a14:imgEffect>
                  </a14:imgLayer>
                </a14:imgProps>
              </a:ext>
              <a:ext uri="{28A0092B-C50C-407E-A947-70E740481C1C}">
                <a14:useLocalDpi xmlns:a14="http://schemas.microsoft.com/office/drawing/2010/main" val="0"/>
              </a:ext>
            </a:extLst>
          </a:blip>
          <a:srcRect/>
          <a:stretch>
            <a:fillRect/>
          </a:stretch>
        </p:blipFill>
        <p:spPr bwMode="auto">
          <a:xfrm>
            <a:off x="9924133" y="2791725"/>
            <a:ext cx="2101290" cy="286738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English Breakfast (Tea bag) – Tea2You">
            <a:extLst>
              <a:ext uri="{FF2B5EF4-FFF2-40B4-BE49-F238E27FC236}">
                <a16:creationId xmlns:a16="http://schemas.microsoft.com/office/drawing/2014/main" id="{A8EEBF71-F289-D595-9B4E-A3D0471088F8}"/>
              </a:ext>
            </a:extLst>
          </p:cNvPr>
          <p:cNvPicPr>
            <a:picLocks noChangeAspect="1" noChangeArrowheads="1"/>
          </p:cNvPicPr>
          <p:nvPr/>
        </p:nvPicPr>
        <p:blipFill rotWithShape="1">
          <a:blip r:embed="rId12">
            <a:extLst>
              <a:ext uri="{BEBA8EAE-BF5A-486C-A8C5-ECC9F3942E4B}">
                <a14:imgProps xmlns:a14="http://schemas.microsoft.com/office/drawing/2010/main">
                  <a14:imgLayer r:embed="rId13">
                    <a14:imgEffect>
                      <a14:backgroundRemoval t="10000" b="90000" l="10000" r="90000">
                        <a14:foregroundMark x1="61873" y1="9467" x2="50836" y2="11243"/>
                      </a14:backgroundRemoval>
                    </a14:imgEffect>
                  </a14:imgLayer>
                </a14:imgProps>
              </a:ext>
              <a:ext uri="{28A0092B-C50C-407E-A947-70E740481C1C}">
                <a14:useLocalDpi xmlns:a14="http://schemas.microsoft.com/office/drawing/2010/main" val="0"/>
              </a:ext>
            </a:extLst>
          </a:blip>
          <a:srcRect l="6885" r="28467" b="12983"/>
          <a:stretch/>
        </p:blipFill>
        <p:spPr bwMode="auto">
          <a:xfrm>
            <a:off x="7025333" y="3032079"/>
            <a:ext cx="2361461" cy="17965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5610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15362"/>
                                        </p:tgtEl>
                                        <p:attrNameLst>
                                          <p:attrName>style.visibility</p:attrName>
                                        </p:attrNameLst>
                                      </p:cBhvr>
                                      <p:to>
                                        <p:strVal val="visible"/>
                                      </p:to>
                                    </p:set>
                                    <p:anim calcmode="lin" valueType="num">
                                      <p:cBhvr>
                                        <p:cTn id="7" dur="500" fill="hold"/>
                                        <p:tgtEl>
                                          <p:spTgt spid="15362"/>
                                        </p:tgtEl>
                                        <p:attrNameLst>
                                          <p:attrName>ppt_w</p:attrName>
                                        </p:attrNameLst>
                                      </p:cBhvr>
                                      <p:tavLst>
                                        <p:tav tm="0">
                                          <p:val>
                                            <p:fltVal val="0"/>
                                          </p:val>
                                        </p:tav>
                                        <p:tav tm="100000">
                                          <p:val>
                                            <p:strVal val="#ppt_w"/>
                                          </p:val>
                                        </p:tav>
                                      </p:tavLst>
                                    </p:anim>
                                    <p:anim calcmode="lin" valueType="num">
                                      <p:cBhvr>
                                        <p:cTn id="8" dur="500" fill="hold"/>
                                        <p:tgtEl>
                                          <p:spTgt spid="15362"/>
                                        </p:tgtEl>
                                        <p:attrNameLst>
                                          <p:attrName>ppt_h</p:attrName>
                                        </p:attrNameLst>
                                      </p:cBhvr>
                                      <p:tavLst>
                                        <p:tav tm="0">
                                          <p:val>
                                            <p:fltVal val="0"/>
                                          </p:val>
                                        </p:tav>
                                        <p:tav tm="100000">
                                          <p:val>
                                            <p:strVal val="#ppt_h"/>
                                          </p:val>
                                        </p:tav>
                                      </p:tavLst>
                                    </p:anim>
                                    <p:anim calcmode="lin" valueType="num">
                                      <p:cBhvr>
                                        <p:cTn id="9" dur="500" fill="hold"/>
                                        <p:tgtEl>
                                          <p:spTgt spid="15362"/>
                                        </p:tgtEl>
                                        <p:attrNameLst>
                                          <p:attrName>style.rotation</p:attrName>
                                        </p:attrNameLst>
                                      </p:cBhvr>
                                      <p:tavLst>
                                        <p:tav tm="0">
                                          <p:val>
                                            <p:fltVal val="360"/>
                                          </p:val>
                                        </p:tav>
                                        <p:tav tm="100000">
                                          <p:val>
                                            <p:fltVal val="0"/>
                                          </p:val>
                                        </p:tav>
                                      </p:tavLst>
                                    </p:anim>
                                    <p:animEffect transition="in" filter="fade">
                                      <p:cBhvr>
                                        <p:cTn id="10" dur="500"/>
                                        <p:tgtEl>
                                          <p:spTgt spid="15362"/>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15368"/>
                                        </p:tgtEl>
                                        <p:attrNameLst>
                                          <p:attrName>style.visibility</p:attrName>
                                        </p:attrNameLst>
                                      </p:cBhvr>
                                      <p:to>
                                        <p:strVal val="visible"/>
                                      </p:to>
                                    </p:set>
                                    <p:anim calcmode="lin" valueType="num">
                                      <p:cBhvr>
                                        <p:cTn id="13" dur="500" fill="hold"/>
                                        <p:tgtEl>
                                          <p:spTgt spid="15368"/>
                                        </p:tgtEl>
                                        <p:attrNameLst>
                                          <p:attrName>ppt_w</p:attrName>
                                        </p:attrNameLst>
                                      </p:cBhvr>
                                      <p:tavLst>
                                        <p:tav tm="0">
                                          <p:val>
                                            <p:fltVal val="0"/>
                                          </p:val>
                                        </p:tav>
                                        <p:tav tm="100000">
                                          <p:val>
                                            <p:strVal val="#ppt_w"/>
                                          </p:val>
                                        </p:tav>
                                      </p:tavLst>
                                    </p:anim>
                                    <p:anim calcmode="lin" valueType="num">
                                      <p:cBhvr>
                                        <p:cTn id="14" dur="500" fill="hold"/>
                                        <p:tgtEl>
                                          <p:spTgt spid="15368"/>
                                        </p:tgtEl>
                                        <p:attrNameLst>
                                          <p:attrName>ppt_h</p:attrName>
                                        </p:attrNameLst>
                                      </p:cBhvr>
                                      <p:tavLst>
                                        <p:tav tm="0">
                                          <p:val>
                                            <p:fltVal val="0"/>
                                          </p:val>
                                        </p:tav>
                                        <p:tav tm="100000">
                                          <p:val>
                                            <p:strVal val="#ppt_h"/>
                                          </p:val>
                                        </p:tav>
                                      </p:tavLst>
                                    </p:anim>
                                    <p:anim calcmode="lin" valueType="num">
                                      <p:cBhvr>
                                        <p:cTn id="15" dur="500" fill="hold"/>
                                        <p:tgtEl>
                                          <p:spTgt spid="15368"/>
                                        </p:tgtEl>
                                        <p:attrNameLst>
                                          <p:attrName>style.rotation</p:attrName>
                                        </p:attrNameLst>
                                      </p:cBhvr>
                                      <p:tavLst>
                                        <p:tav tm="0">
                                          <p:val>
                                            <p:fltVal val="360"/>
                                          </p:val>
                                        </p:tav>
                                        <p:tav tm="100000">
                                          <p:val>
                                            <p:fltVal val="0"/>
                                          </p:val>
                                        </p:tav>
                                      </p:tavLst>
                                    </p:anim>
                                    <p:animEffect transition="in" filter="fade">
                                      <p:cBhvr>
                                        <p:cTn id="16" dur="500"/>
                                        <p:tgtEl>
                                          <p:spTgt spid="15368"/>
                                        </p:tgtEl>
                                      </p:cBhvr>
                                    </p:animEffect>
                                  </p:childTnLst>
                                </p:cTn>
                              </p:par>
                              <p:par>
                                <p:cTn id="17" presetID="49" presetClass="entr" presetSubtype="0" decel="100000" fill="hold" nodeType="withEffect">
                                  <p:stCondLst>
                                    <p:cond delay="0"/>
                                  </p:stCondLst>
                                  <p:childTnLst>
                                    <p:set>
                                      <p:cBhvr>
                                        <p:cTn id="18" dur="1" fill="hold">
                                          <p:stCondLst>
                                            <p:cond delay="0"/>
                                          </p:stCondLst>
                                        </p:cTn>
                                        <p:tgtEl>
                                          <p:spTgt spid="15364"/>
                                        </p:tgtEl>
                                        <p:attrNameLst>
                                          <p:attrName>style.visibility</p:attrName>
                                        </p:attrNameLst>
                                      </p:cBhvr>
                                      <p:to>
                                        <p:strVal val="visible"/>
                                      </p:to>
                                    </p:set>
                                    <p:anim calcmode="lin" valueType="num">
                                      <p:cBhvr>
                                        <p:cTn id="19" dur="500" fill="hold"/>
                                        <p:tgtEl>
                                          <p:spTgt spid="15364"/>
                                        </p:tgtEl>
                                        <p:attrNameLst>
                                          <p:attrName>ppt_w</p:attrName>
                                        </p:attrNameLst>
                                      </p:cBhvr>
                                      <p:tavLst>
                                        <p:tav tm="0">
                                          <p:val>
                                            <p:fltVal val="0"/>
                                          </p:val>
                                        </p:tav>
                                        <p:tav tm="100000">
                                          <p:val>
                                            <p:strVal val="#ppt_w"/>
                                          </p:val>
                                        </p:tav>
                                      </p:tavLst>
                                    </p:anim>
                                    <p:anim calcmode="lin" valueType="num">
                                      <p:cBhvr>
                                        <p:cTn id="20" dur="500" fill="hold"/>
                                        <p:tgtEl>
                                          <p:spTgt spid="15364"/>
                                        </p:tgtEl>
                                        <p:attrNameLst>
                                          <p:attrName>ppt_h</p:attrName>
                                        </p:attrNameLst>
                                      </p:cBhvr>
                                      <p:tavLst>
                                        <p:tav tm="0">
                                          <p:val>
                                            <p:fltVal val="0"/>
                                          </p:val>
                                        </p:tav>
                                        <p:tav tm="100000">
                                          <p:val>
                                            <p:strVal val="#ppt_h"/>
                                          </p:val>
                                        </p:tav>
                                      </p:tavLst>
                                    </p:anim>
                                    <p:anim calcmode="lin" valueType="num">
                                      <p:cBhvr>
                                        <p:cTn id="21" dur="500" fill="hold"/>
                                        <p:tgtEl>
                                          <p:spTgt spid="15364"/>
                                        </p:tgtEl>
                                        <p:attrNameLst>
                                          <p:attrName>style.rotation</p:attrName>
                                        </p:attrNameLst>
                                      </p:cBhvr>
                                      <p:tavLst>
                                        <p:tav tm="0">
                                          <p:val>
                                            <p:fltVal val="360"/>
                                          </p:val>
                                        </p:tav>
                                        <p:tav tm="100000">
                                          <p:val>
                                            <p:fltVal val="0"/>
                                          </p:val>
                                        </p:tav>
                                      </p:tavLst>
                                    </p:anim>
                                    <p:animEffect transition="in" filter="fade">
                                      <p:cBhvr>
                                        <p:cTn id="22" dur="500"/>
                                        <p:tgtEl>
                                          <p:spTgt spid="15364"/>
                                        </p:tgtEl>
                                      </p:cBhvr>
                                    </p:animEffect>
                                  </p:childTnLst>
                                </p:cTn>
                              </p:par>
                              <p:par>
                                <p:cTn id="23" presetID="49" presetClass="entr" presetSubtype="0" decel="100000" fill="hold" nodeType="withEffect">
                                  <p:stCondLst>
                                    <p:cond delay="0"/>
                                  </p:stCondLst>
                                  <p:childTnLst>
                                    <p:set>
                                      <p:cBhvr>
                                        <p:cTn id="24" dur="1" fill="hold">
                                          <p:stCondLst>
                                            <p:cond delay="0"/>
                                          </p:stCondLst>
                                        </p:cTn>
                                        <p:tgtEl>
                                          <p:spTgt spid="15366"/>
                                        </p:tgtEl>
                                        <p:attrNameLst>
                                          <p:attrName>style.visibility</p:attrName>
                                        </p:attrNameLst>
                                      </p:cBhvr>
                                      <p:to>
                                        <p:strVal val="visible"/>
                                      </p:to>
                                    </p:set>
                                    <p:anim calcmode="lin" valueType="num">
                                      <p:cBhvr>
                                        <p:cTn id="25" dur="500" fill="hold"/>
                                        <p:tgtEl>
                                          <p:spTgt spid="15366"/>
                                        </p:tgtEl>
                                        <p:attrNameLst>
                                          <p:attrName>ppt_w</p:attrName>
                                        </p:attrNameLst>
                                      </p:cBhvr>
                                      <p:tavLst>
                                        <p:tav tm="0">
                                          <p:val>
                                            <p:fltVal val="0"/>
                                          </p:val>
                                        </p:tav>
                                        <p:tav tm="100000">
                                          <p:val>
                                            <p:strVal val="#ppt_w"/>
                                          </p:val>
                                        </p:tav>
                                      </p:tavLst>
                                    </p:anim>
                                    <p:anim calcmode="lin" valueType="num">
                                      <p:cBhvr>
                                        <p:cTn id="26" dur="500" fill="hold"/>
                                        <p:tgtEl>
                                          <p:spTgt spid="15366"/>
                                        </p:tgtEl>
                                        <p:attrNameLst>
                                          <p:attrName>ppt_h</p:attrName>
                                        </p:attrNameLst>
                                      </p:cBhvr>
                                      <p:tavLst>
                                        <p:tav tm="0">
                                          <p:val>
                                            <p:fltVal val="0"/>
                                          </p:val>
                                        </p:tav>
                                        <p:tav tm="100000">
                                          <p:val>
                                            <p:strVal val="#ppt_h"/>
                                          </p:val>
                                        </p:tav>
                                      </p:tavLst>
                                    </p:anim>
                                    <p:anim calcmode="lin" valueType="num">
                                      <p:cBhvr>
                                        <p:cTn id="27" dur="500" fill="hold"/>
                                        <p:tgtEl>
                                          <p:spTgt spid="15366"/>
                                        </p:tgtEl>
                                        <p:attrNameLst>
                                          <p:attrName>style.rotation</p:attrName>
                                        </p:attrNameLst>
                                      </p:cBhvr>
                                      <p:tavLst>
                                        <p:tav tm="0">
                                          <p:val>
                                            <p:fltVal val="360"/>
                                          </p:val>
                                        </p:tav>
                                        <p:tav tm="100000">
                                          <p:val>
                                            <p:fltVal val="0"/>
                                          </p:val>
                                        </p:tav>
                                      </p:tavLst>
                                    </p:anim>
                                    <p:animEffect transition="in" filter="fade">
                                      <p:cBhvr>
                                        <p:cTn id="28" dur="500"/>
                                        <p:tgtEl>
                                          <p:spTgt spid="15366"/>
                                        </p:tgtEl>
                                      </p:cBhvr>
                                    </p:animEffect>
                                  </p:childTnLst>
                                </p:cTn>
                              </p:par>
                              <p:par>
                                <p:cTn id="29" presetID="49" presetClass="entr" presetSubtype="0" decel="100000" fill="hold" nodeType="withEffect">
                                  <p:stCondLst>
                                    <p:cond delay="0"/>
                                  </p:stCondLst>
                                  <p:childTnLst>
                                    <p:set>
                                      <p:cBhvr>
                                        <p:cTn id="30" dur="1" fill="hold">
                                          <p:stCondLst>
                                            <p:cond delay="0"/>
                                          </p:stCondLst>
                                        </p:cTn>
                                        <p:tgtEl>
                                          <p:spTgt spid="15370"/>
                                        </p:tgtEl>
                                        <p:attrNameLst>
                                          <p:attrName>style.visibility</p:attrName>
                                        </p:attrNameLst>
                                      </p:cBhvr>
                                      <p:to>
                                        <p:strVal val="visible"/>
                                      </p:to>
                                    </p:set>
                                    <p:anim calcmode="lin" valueType="num">
                                      <p:cBhvr>
                                        <p:cTn id="31" dur="500" fill="hold"/>
                                        <p:tgtEl>
                                          <p:spTgt spid="15370"/>
                                        </p:tgtEl>
                                        <p:attrNameLst>
                                          <p:attrName>ppt_w</p:attrName>
                                        </p:attrNameLst>
                                      </p:cBhvr>
                                      <p:tavLst>
                                        <p:tav tm="0">
                                          <p:val>
                                            <p:fltVal val="0"/>
                                          </p:val>
                                        </p:tav>
                                        <p:tav tm="100000">
                                          <p:val>
                                            <p:strVal val="#ppt_w"/>
                                          </p:val>
                                        </p:tav>
                                      </p:tavLst>
                                    </p:anim>
                                    <p:anim calcmode="lin" valueType="num">
                                      <p:cBhvr>
                                        <p:cTn id="32" dur="500" fill="hold"/>
                                        <p:tgtEl>
                                          <p:spTgt spid="15370"/>
                                        </p:tgtEl>
                                        <p:attrNameLst>
                                          <p:attrName>ppt_h</p:attrName>
                                        </p:attrNameLst>
                                      </p:cBhvr>
                                      <p:tavLst>
                                        <p:tav tm="0">
                                          <p:val>
                                            <p:fltVal val="0"/>
                                          </p:val>
                                        </p:tav>
                                        <p:tav tm="100000">
                                          <p:val>
                                            <p:strVal val="#ppt_h"/>
                                          </p:val>
                                        </p:tav>
                                      </p:tavLst>
                                    </p:anim>
                                    <p:anim calcmode="lin" valueType="num">
                                      <p:cBhvr>
                                        <p:cTn id="33" dur="500" fill="hold"/>
                                        <p:tgtEl>
                                          <p:spTgt spid="15370"/>
                                        </p:tgtEl>
                                        <p:attrNameLst>
                                          <p:attrName>style.rotation</p:attrName>
                                        </p:attrNameLst>
                                      </p:cBhvr>
                                      <p:tavLst>
                                        <p:tav tm="0">
                                          <p:val>
                                            <p:fltVal val="360"/>
                                          </p:val>
                                        </p:tav>
                                        <p:tav tm="100000">
                                          <p:val>
                                            <p:fltVal val="0"/>
                                          </p:val>
                                        </p:tav>
                                      </p:tavLst>
                                    </p:anim>
                                    <p:animEffect transition="in" filter="fade">
                                      <p:cBhvr>
                                        <p:cTn id="34" dur="500"/>
                                        <p:tgtEl>
                                          <p:spTgt spid="15370"/>
                                        </p:tgtEl>
                                      </p:cBhvr>
                                    </p:animEffect>
                                  </p:childTnLst>
                                </p:cTn>
                              </p:par>
                              <p:par>
                                <p:cTn id="35" presetID="49" presetClass="entr" presetSubtype="0" decel="100000" fill="hold" nodeType="withEffect">
                                  <p:stCondLst>
                                    <p:cond delay="0"/>
                                  </p:stCondLst>
                                  <p:childTnLst>
                                    <p:set>
                                      <p:cBhvr>
                                        <p:cTn id="36" dur="1" fill="hold">
                                          <p:stCondLst>
                                            <p:cond delay="0"/>
                                          </p:stCondLst>
                                        </p:cTn>
                                        <p:tgtEl>
                                          <p:spTgt spid="1026"/>
                                        </p:tgtEl>
                                        <p:attrNameLst>
                                          <p:attrName>style.visibility</p:attrName>
                                        </p:attrNameLst>
                                      </p:cBhvr>
                                      <p:to>
                                        <p:strVal val="visible"/>
                                      </p:to>
                                    </p:set>
                                    <p:anim calcmode="lin" valueType="num">
                                      <p:cBhvr>
                                        <p:cTn id="37" dur="500" fill="hold"/>
                                        <p:tgtEl>
                                          <p:spTgt spid="1026"/>
                                        </p:tgtEl>
                                        <p:attrNameLst>
                                          <p:attrName>ppt_w</p:attrName>
                                        </p:attrNameLst>
                                      </p:cBhvr>
                                      <p:tavLst>
                                        <p:tav tm="0">
                                          <p:val>
                                            <p:fltVal val="0"/>
                                          </p:val>
                                        </p:tav>
                                        <p:tav tm="100000">
                                          <p:val>
                                            <p:strVal val="#ppt_w"/>
                                          </p:val>
                                        </p:tav>
                                      </p:tavLst>
                                    </p:anim>
                                    <p:anim calcmode="lin" valueType="num">
                                      <p:cBhvr>
                                        <p:cTn id="38" dur="500" fill="hold"/>
                                        <p:tgtEl>
                                          <p:spTgt spid="1026"/>
                                        </p:tgtEl>
                                        <p:attrNameLst>
                                          <p:attrName>ppt_h</p:attrName>
                                        </p:attrNameLst>
                                      </p:cBhvr>
                                      <p:tavLst>
                                        <p:tav tm="0">
                                          <p:val>
                                            <p:fltVal val="0"/>
                                          </p:val>
                                        </p:tav>
                                        <p:tav tm="100000">
                                          <p:val>
                                            <p:strVal val="#ppt_h"/>
                                          </p:val>
                                        </p:tav>
                                      </p:tavLst>
                                    </p:anim>
                                    <p:anim calcmode="lin" valueType="num">
                                      <p:cBhvr>
                                        <p:cTn id="39" dur="500" fill="hold"/>
                                        <p:tgtEl>
                                          <p:spTgt spid="1026"/>
                                        </p:tgtEl>
                                        <p:attrNameLst>
                                          <p:attrName>style.rotation</p:attrName>
                                        </p:attrNameLst>
                                      </p:cBhvr>
                                      <p:tavLst>
                                        <p:tav tm="0">
                                          <p:val>
                                            <p:fltVal val="360"/>
                                          </p:val>
                                        </p:tav>
                                        <p:tav tm="100000">
                                          <p:val>
                                            <p:fltVal val="0"/>
                                          </p:val>
                                        </p:tav>
                                      </p:tavLst>
                                    </p:anim>
                                    <p:animEffect transition="in" filter="fade">
                                      <p:cBhvr>
                                        <p:cTn id="40"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00A51D9-FF98-107B-A45D-FC64657F5949}"/>
              </a:ext>
            </a:extLst>
          </p:cNvPr>
          <p:cNvSpPr txBox="1"/>
          <p:nvPr/>
        </p:nvSpPr>
        <p:spPr>
          <a:xfrm>
            <a:off x="159488" y="2732569"/>
            <a:ext cx="6992679" cy="3416320"/>
          </a:xfrm>
          <a:prstGeom prst="rect">
            <a:avLst/>
          </a:prstGeom>
          <a:noFill/>
        </p:spPr>
        <p:txBody>
          <a:bodyPr wrap="square" rtlCol="0">
            <a:spAutoFit/>
          </a:bodyPr>
          <a:lstStyle/>
          <a:p>
            <a:pPr algn="ctr"/>
            <a:r>
              <a:rPr lang="en-GB" sz="5400" b="1" u="sng" dirty="0">
                <a:latin typeface="Dreaming Outloud Pro" panose="03050502040302030504" pitchFamily="66" charset="0"/>
                <a:cs typeface="Dreaming Outloud Pro" panose="03050502040302030504" pitchFamily="66" charset="0"/>
              </a:rPr>
              <a:t>All</a:t>
            </a:r>
            <a:r>
              <a:rPr lang="en-GB" sz="5400" dirty="0">
                <a:latin typeface="Dreaming Outloud Pro" panose="03050502040302030504" pitchFamily="66" charset="0"/>
                <a:cs typeface="Dreaming Outloud Pro" panose="03050502040302030504" pitchFamily="66" charset="0"/>
              </a:rPr>
              <a:t> staff and </a:t>
            </a:r>
            <a:r>
              <a:rPr lang="en-GB" sz="5400" b="1" u="sng" dirty="0">
                <a:latin typeface="Dreaming Outloud Pro" panose="03050502040302030504" pitchFamily="66" charset="0"/>
                <a:cs typeface="Dreaming Outloud Pro" panose="03050502040302030504" pitchFamily="66" charset="0"/>
              </a:rPr>
              <a:t>all</a:t>
            </a:r>
            <a:r>
              <a:rPr lang="en-GB" sz="5400" dirty="0">
                <a:latin typeface="Dreaming Outloud Pro" panose="03050502040302030504" pitchFamily="66" charset="0"/>
                <a:cs typeface="Dreaming Outloud Pro" panose="03050502040302030504" pitchFamily="66" charset="0"/>
              </a:rPr>
              <a:t> pupils to help to achieve the Green Flag award for our school.</a:t>
            </a:r>
          </a:p>
        </p:txBody>
      </p:sp>
      <p:sp>
        <p:nvSpPr>
          <p:cNvPr id="3" name="Rectangle 2">
            <a:extLst>
              <a:ext uri="{FF2B5EF4-FFF2-40B4-BE49-F238E27FC236}">
                <a16:creationId xmlns:a16="http://schemas.microsoft.com/office/drawing/2014/main" id="{D12A29CB-932A-EE7E-CF17-7CE30A103638}"/>
              </a:ext>
            </a:extLst>
          </p:cNvPr>
          <p:cNvSpPr/>
          <p:nvPr/>
        </p:nvSpPr>
        <p:spPr>
          <a:xfrm>
            <a:off x="159488" y="116958"/>
            <a:ext cx="11865935" cy="1015663"/>
          </a:xfrm>
          <a:prstGeom prst="rect">
            <a:avLst/>
          </a:prstGeom>
          <a:solidFill>
            <a:schemeClr val="accent5">
              <a:lumMod val="60000"/>
              <a:lumOff val="40000"/>
            </a:schemeClr>
          </a:solidFill>
        </p:spPr>
        <p:txBody>
          <a:bodyPr wrap="square" lIns="91440" tIns="45720" rIns="91440" bIns="45720">
            <a:spAutoFit/>
          </a:bodyPr>
          <a:lstStyle/>
          <a:p>
            <a:pPr algn="ctr"/>
            <a:r>
              <a:rPr lang="en-US" sz="6000" b="0" cap="none" spc="0" dirty="0">
                <a:ln w="0">
                  <a:solidFill>
                    <a:schemeClr val="bg1"/>
                  </a:solidFill>
                </a:ln>
                <a:solidFill>
                  <a:schemeClr val="bg1"/>
                </a:solidFill>
                <a:effectLst>
                  <a:outerShdw blurRad="38100" dist="19050" dir="2700000" algn="tl" rotWithShape="0">
                    <a:schemeClr val="dk1">
                      <a:alpha val="40000"/>
                    </a:schemeClr>
                  </a:outerShdw>
                </a:effectLst>
                <a:latin typeface="Dreaming Outloud Pro" panose="03050502040302030504" pitchFamily="66" charset="0"/>
                <a:cs typeface="Dreaming Outloud Pro" panose="03050502040302030504" pitchFamily="66" charset="0"/>
              </a:rPr>
              <a:t>Who is responsible?</a:t>
            </a:r>
          </a:p>
        </p:txBody>
      </p:sp>
      <p:pic>
        <p:nvPicPr>
          <p:cNvPr id="4" name="Picture 2" descr="Eco Schools - Green Flag Status – GECCO">
            <a:extLst>
              <a:ext uri="{FF2B5EF4-FFF2-40B4-BE49-F238E27FC236}">
                <a16:creationId xmlns:a16="http://schemas.microsoft.com/office/drawing/2014/main" id="{FF3273FF-1528-00CC-39DF-9C46499F3C82}"/>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3774" b="93396" l="9705" r="89451">
                        <a14:foregroundMark x1="25738" y1="40094" x2="35865" y2="26887"/>
                        <a14:foregroundMark x1="45570" y1="3774" x2="75105" y2="21226"/>
                        <a14:foregroundMark x1="22363" y1="78302" x2="77637" y2="77358"/>
                        <a14:foregroundMark x1="35443" y1="93396" x2="59072" y2="93396"/>
                        <a14:foregroundMark x1="59072" y1="93396" x2="67089" y2="93396"/>
                      </a14:backgroundRemoval>
                    </a14:imgEffect>
                  </a14:imgLayer>
                </a14:imgProps>
              </a:ext>
              <a:ext uri="{28A0092B-C50C-407E-A947-70E740481C1C}">
                <a14:useLocalDpi xmlns:a14="http://schemas.microsoft.com/office/drawing/2010/main" val="0"/>
              </a:ext>
            </a:extLst>
          </a:blip>
          <a:srcRect/>
          <a:stretch>
            <a:fillRect/>
          </a:stretch>
        </p:blipFill>
        <p:spPr bwMode="auto">
          <a:xfrm>
            <a:off x="7381890" y="1829496"/>
            <a:ext cx="4927826" cy="44080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46826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225</TotalTime>
  <Words>285</Words>
  <Application>Microsoft Office PowerPoint</Application>
  <PresentationFormat>Widescreen</PresentationFormat>
  <Paragraphs>44</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Aptos</vt:lpstr>
      <vt:lpstr>Aptos Display</vt:lpstr>
      <vt:lpstr>Arial</vt:lpstr>
      <vt:lpstr>Dreaming Outloud Pro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jjohnston552@c2kni.net</dc:creator>
  <cp:lastModifiedBy>JoJo Johnston</cp:lastModifiedBy>
  <cp:revision>5</cp:revision>
  <cp:lastPrinted>2024-02-22T14:26:12Z</cp:lastPrinted>
  <dcterms:created xsi:type="dcterms:W3CDTF">2024-02-21T23:52:29Z</dcterms:created>
  <dcterms:modified xsi:type="dcterms:W3CDTF">2024-02-24T22:18:44Z</dcterms:modified>
</cp:coreProperties>
</file>